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321" r:id="rId2"/>
    <p:sldId id="296" r:id="rId3"/>
    <p:sldId id="257" r:id="rId4"/>
    <p:sldId id="258" r:id="rId5"/>
    <p:sldId id="259" r:id="rId6"/>
    <p:sldId id="260" r:id="rId7"/>
    <p:sldId id="322" r:id="rId8"/>
    <p:sldId id="262" r:id="rId9"/>
    <p:sldId id="263" r:id="rId10"/>
    <p:sldId id="264" r:id="rId11"/>
    <p:sldId id="318" r:id="rId12"/>
    <p:sldId id="319" r:id="rId13"/>
    <p:sldId id="320" r:id="rId14"/>
    <p:sldId id="265" r:id="rId15"/>
    <p:sldId id="271" r:id="rId16"/>
    <p:sldId id="314" r:id="rId17"/>
    <p:sldId id="323" r:id="rId18"/>
    <p:sldId id="310" r:id="rId19"/>
    <p:sldId id="273" r:id="rId20"/>
    <p:sldId id="274" r:id="rId21"/>
  </p:sldIdLst>
  <p:sldSz cx="9144000" cy="5143500" type="screen16x9"/>
  <p:notesSz cx="6858000" cy="9144000"/>
  <p:embeddedFontLst>
    <p:embeddedFont>
      <p:font typeface="Roboto" pitchFamily="2" charset="0"/>
      <p:regular r:id="rId23"/>
      <p:bold r:id="rId24"/>
    </p:embeddedFont>
    <p:embeddedFont>
      <p:font typeface="Yu Gothic UI Semilight" pitchFamily="34" charset="-128"/>
      <p:regular r:id="rId25"/>
    </p:embeddedFont>
    <p:embeddedFont>
      <p:font typeface="Tw Cen MT Condensed" pitchFamily="34" charset="0"/>
      <p:regular r:id="rId26"/>
      <p:bold r:id="rId27"/>
    </p:embeddedFont>
    <p:embeddedFont>
      <p:font typeface="Nirmala UI" pitchFamily="34" charset="0"/>
      <p:regular r:id="rId28"/>
      <p:bold r:id="rId29"/>
    </p:embeddedFont>
    <p:embeddedFont>
      <p:font typeface="Microsoft JhengHei UI Light" pitchFamily="34" charset="-12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FFE"/>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snapVertSplitter="1" vertBarState="minimized" horzBarState="maximized">
    <p:restoredLeft sz="15620"/>
    <p:restoredTop sz="94660"/>
  </p:normalViewPr>
  <p:slideViewPr>
    <p:cSldViewPr>
      <p:cViewPr>
        <p:scale>
          <a:sx n="100" d="100"/>
          <a:sy n="100" d="100"/>
        </p:scale>
        <p:origin x="-1666" y="-480"/>
      </p:cViewPr>
      <p:guideLst>
        <p:guide orient="horz" pos="1620"/>
        <p:guide pos="291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s>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d91e1f37e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e9090756a_1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e9090756a_1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201a3c065c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201a3c065c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201a3c065c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201a3c065c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d91e1f37e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1f1dd6063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1f1dd6063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01a3c065c_2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01a3c065c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d91e1f37e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201a3c065c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201a3c065c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01a3c065c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01a3c065c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01a3c065c_2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01a3c065c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01a3c065c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01a3c065c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e9090756a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e9090756a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d91e1f37e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ustom layout">
  <p:cSld name="AUTOLAYOUT">
    <p:bg>
      <p:bgPr>
        <a:solidFill>
          <a:srgbClr val="FFFFFF"/>
        </a:solidFill>
        <a:effectLst/>
      </p:bgPr>
    </p:bg>
    <p:spTree>
      <p:nvGrpSpPr>
        <p:cNvPr id="1" name="Shape 63"/>
        <p:cNvGrpSpPr/>
        <p:nvPr/>
      </p:nvGrpSpPr>
      <p:grpSpPr>
        <a:xfrm>
          <a:off x="0" y="0"/>
          <a:ext cx="0" cy="0"/>
          <a:chOff x="0" y="0"/>
          <a:chExt cx="0" cy="0"/>
        </a:xfrm>
      </p:grpSpPr>
      <p:sp>
        <p:nvSpPr>
          <p:cNvPr id="64" name="Google Shape;64;p13"/>
          <p:cNvSpPr/>
          <p:nvPr/>
        </p:nvSpPr>
        <p:spPr>
          <a:xfrm>
            <a:off x="0" y="0"/>
            <a:ext cx="914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13"/>
          <p:cNvGrpSpPr/>
          <p:nvPr/>
        </p:nvGrpSpPr>
        <p:grpSpPr>
          <a:xfrm>
            <a:off x="2105249" y="2"/>
            <a:ext cx="7038764" cy="5138761"/>
            <a:chOff x="3388636" y="43347"/>
            <a:chExt cx="5755327" cy="4201767"/>
          </a:xfrm>
        </p:grpSpPr>
        <p:sp>
          <p:nvSpPr>
            <p:cNvPr id="66" name="Google Shape;66;p13"/>
            <p:cNvSpPr/>
            <p:nvPr/>
          </p:nvSpPr>
          <p:spPr>
            <a:xfrm>
              <a:off x="3837147"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a:off x="4285658"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p:nvPr/>
          </p:nvSpPr>
          <p:spPr>
            <a:xfrm>
              <a:off x="4734169"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5182681"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5631192"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6079703"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6528215"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p:nvPr/>
          </p:nvSpPr>
          <p:spPr>
            <a:xfrm>
              <a:off x="6976726"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p:nvPr/>
          </p:nvSpPr>
          <p:spPr>
            <a:xfrm>
              <a:off x="7425229"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7873740"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8322251"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8770763" y="1754163"/>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p:nvPr/>
          </p:nvSpPr>
          <p:spPr>
            <a:xfrm>
              <a:off x="3837147"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4285658"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a:off x="4734169"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a:off x="5182681"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631192"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6079703"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6528215"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6976726"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7425229"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7873740"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8322251"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8770763" y="1326459"/>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3837147"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4285658"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4734169"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p:nvPr/>
          </p:nvSpPr>
          <p:spPr>
            <a:xfrm>
              <a:off x="5182681"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5631192"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p:nvPr/>
          </p:nvSpPr>
          <p:spPr>
            <a:xfrm>
              <a:off x="6079703"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6528215"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6976726"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7425229"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a:off x="7873740"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8322251"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8770763" y="898755"/>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3388636"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3837147"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4285658"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4734169"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a:off x="5182681"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5631192"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6079703"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6528215"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p:nvPr/>
          </p:nvSpPr>
          <p:spPr>
            <a:xfrm>
              <a:off x="6976726"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3"/>
            <p:cNvSpPr/>
            <p:nvPr/>
          </p:nvSpPr>
          <p:spPr>
            <a:xfrm>
              <a:off x="7425229"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p:nvPr/>
          </p:nvSpPr>
          <p:spPr>
            <a:xfrm>
              <a:off x="7873740"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8322251"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8770763" y="471051"/>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3388636"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a:off x="3837147"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4285658"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4734169" y="4336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5182681"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5631192"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6079703"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6528215"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6976726"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a:off x="7425229"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7873740"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8322251"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8770763" y="43347"/>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3837147"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4285658"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4734169"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5182681"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5631192"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6079703"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6528215"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6976726"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7425229"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7873740"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8322251"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8770763" y="3871914"/>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3837147"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4285658"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4734169"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5182681"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5631192"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6079703"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6528215"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6976726"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7425229"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a:off x="7873740"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8322251"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8770763" y="3444210"/>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3837147"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3"/>
            <p:cNvSpPr/>
            <p:nvPr/>
          </p:nvSpPr>
          <p:spPr>
            <a:xfrm>
              <a:off x="4285658"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3"/>
            <p:cNvSpPr/>
            <p:nvPr/>
          </p:nvSpPr>
          <p:spPr>
            <a:xfrm>
              <a:off x="4734169"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5182681"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5631192"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6079703"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3"/>
            <p:cNvSpPr/>
            <p:nvPr/>
          </p:nvSpPr>
          <p:spPr>
            <a:xfrm>
              <a:off x="6528215"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6976726"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7425229"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7873740"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8322251"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8770763" y="3016506"/>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3837147"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3"/>
            <p:cNvSpPr/>
            <p:nvPr/>
          </p:nvSpPr>
          <p:spPr>
            <a:xfrm>
              <a:off x="4285658"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a:off x="4734169"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5182681"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3"/>
            <p:cNvSpPr/>
            <p:nvPr/>
          </p:nvSpPr>
          <p:spPr>
            <a:xfrm>
              <a:off x="5631192"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6079703"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3"/>
            <p:cNvSpPr/>
            <p:nvPr/>
          </p:nvSpPr>
          <p:spPr>
            <a:xfrm>
              <a:off x="6528215"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3"/>
            <p:cNvSpPr/>
            <p:nvPr/>
          </p:nvSpPr>
          <p:spPr>
            <a:xfrm>
              <a:off x="6976726"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3"/>
            <p:cNvSpPr/>
            <p:nvPr/>
          </p:nvSpPr>
          <p:spPr>
            <a:xfrm>
              <a:off x="7425229"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3"/>
            <p:cNvSpPr/>
            <p:nvPr/>
          </p:nvSpPr>
          <p:spPr>
            <a:xfrm>
              <a:off x="7873740"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3"/>
            <p:cNvSpPr/>
            <p:nvPr/>
          </p:nvSpPr>
          <p:spPr>
            <a:xfrm>
              <a:off x="8322251"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3"/>
            <p:cNvSpPr/>
            <p:nvPr/>
          </p:nvSpPr>
          <p:spPr>
            <a:xfrm>
              <a:off x="8770763" y="2588802"/>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3837147"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4285658"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a:off x="4734169"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3"/>
            <p:cNvSpPr/>
            <p:nvPr/>
          </p:nvSpPr>
          <p:spPr>
            <a:xfrm>
              <a:off x="5182681"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p:cNvSpPr/>
            <p:nvPr/>
          </p:nvSpPr>
          <p:spPr>
            <a:xfrm>
              <a:off x="5631192"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p:cNvSpPr/>
            <p:nvPr/>
          </p:nvSpPr>
          <p:spPr>
            <a:xfrm>
              <a:off x="6079703"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p:cNvSpPr/>
            <p:nvPr/>
          </p:nvSpPr>
          <p:spPr>
            <a:xfrm>
              <a:off x="6528215"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3"/>
            <p:cNvSpPr/>
            <p:nvPr/>
          </p:nvSpPr>
          <p:spPr>
            <a:xfrm>
              <a:off x="6976726"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3"/>
            <p:cNvSpPr/>
            <p:nvPr/>
          </p:nvSpPr>
          <p:spPr>
            <a:xfrm>
              <a:off x="7425229"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a:off x="7873740"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8322251"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a:off x="8770763" y="2161098"/>
              <a:ext cx="373200" cy="373200"/>
            </a:xfrm>
            <a:prstGeom prst="ellipse">
              <a:avLst/>
            </a:prstGeom>
            <a:solidFill>
              <a:srgbClr val="DEDEDE">
                <a:alpha val="1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3"/>
          <p:cNvSpPr/>
          <p:nvPr/>
        </p:nvSpPr>
        <p:spPr>
          <a:xfrm>
            <a:off x="3396591" y="0"/>
            <a:ext cx="3250800" cy="51435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3"/>
          <p:cNvSpPr/>
          <p:nvPr/>
        </p:nvSpPr>
        <p:spPr>
          <a:xfrm>
            <a:off x="0" y="0"/>
            <a:ext cx="3415801" cy="5143500"/>
          </a:xfrm>
          <a:prstGeom prst="rect">
            <a:avLst/>
          </a:prstGeom>
          <a:solidFill>
            <a:schemeClr val="lt1"/>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190" name="Google Shape;190;p13"/>
          <p:cNvSpPr/>
          <p:nvPr/>
        </p:nvSpPr>
        <p:spPr>
          <a:xfrm>
            <a:off x="685176" y="2731725"/>
            <a:ext cx="61200" cy="14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3"/>
          <p:cNvSpPr txBox="1">
            <a:spLocks noGrp="1"/>
          </p:cNvSpPr>
          <p:nvPr>
            <p:ph type="ctrTitle"/>
          </p:nvPr>
        </p:nvSpPr>
        <p:spPr>
          <a:xfrm>
            <a:off x="992425" y="2536400"/>
            <a:ext cx="3136800" cy="1884900"/>
          </a:xfrm>
          <a:prstGeom prst="rect">
            <a:avLst/>
          </a:prstGeom>
          <a:noFill/>
        </p:spPr>
        <p:txBody>
          <a:bodyPr spcFirstLastPara="1" wrap="square" lIns="91425" tIns="91425" rIns="91425" bIns="91425" anchor="ctr" anchorCtr="0">
            <a:noAutofit/>
          </a:bodyPr>
          <a:lstStyle>
            <a:lvl1pPr lvl="0" algn="l">
              <a:lnSpc>
                <a:spcPct val="100000"/>
              </a:lnSpc>
              <a:spcBef>
                <a:spcPts val="0"/>
              </a:spcBef>
              <a:spcAft>
                <a:spcPts val="0"/>
              </a:spcAft>
              <a:buClr>
                <a:schemeClr val="dk1"/>
              </a:buClr>
              <a:buSzPts val="3600"/>
              <a:buNone/>
              <a:defRPr sz="3600" b="1">
                <a:solidFill>
                  <a:schemeClr val="dk1"/>
                </a:solidFill>
              </a:defRPr>
            </a:lvl1pPr>
            <a:lvl2pPr lvl="1" algn="l">
              <a:lnSpc>
                <a:spcPct val="100000"/>
              </a:lnSpc>
              <a:spcBef>
                <a:spcPts val="0"/>
              </a:spcBef>
              <a:spcAft>
                <a:spcPts val="0"/>
              </a:spcAft>
              <a:buClr>
                <a:schemeClr val="dk1"/>
              </a:buClr>
              <a:buSzPts val="3600"/>
              <a:buNone/>
              <a:defRPr sz="3600" b="1">
                <a:solidFill>
                  <a:schemeClr val="dk1"/>
                </a:solidFill>
              </a:defRPr>
            </a:lvl2pPr>
            <a:lvl3pPr lvl="2" algn="l">
              <a:lnSpc>
                <a:spcPct val="100000"/>
              </a:lnSpc>
              <a:spcBef>
                <a:spcPts val="0"/>
              </a:spcBef>
              <a:spcAft>
                <a:spcPts val="0"/>
              </a:spcAft>
              <a:buClr>
                <a:schemeClr val="dk1"/>
              </a:buClr>
              <a:buSzPts val="3600"/>
              <a:buNone/>
              <a:defRPr sz="3600" b="1">
                <a:solidFill>
                  <a:schemeClr val="dk1"/>
                </a:solidFill>
              </a:defRPr>
            </a:lvl3pPr>
            <a:lvl4pPr lvl="3" algn="l">
              <a:lnSpc>
                <a:spcPct val="100000"/>
              </a:lnSpc>
              <a:spcBef>
                <a:spcPts val="0"/>
              </a:spcBef>
              <a:spcAft>
                <a:spcPts val="0"/>
              </a:spcAft>
              <a:buClr>
                <a:schemeClr val="dk1"/>
              </a:buClr>
              <a:buSzPts val="3600"/>
              <a:buNone/>
              <a:defRPr sz="3600" b="1">
                <a:solidFill>
                  <a:schemeClr val="dk1"/>
                </a:solidFill>
              </a:defRPr>
            </a:lvl4pPr>
            <a:lvl5pPr lvl="4" algn="l">
              <a:lnSpc>
                <a:spcPct val="100000"/>
              </a:lnSpc>
              <a:spcBef>
                <a:spcPts val="0"/>
              </a:spcBef>
              <a:spcAft>
                <a:spcPts val="0"/>
              </a:spcAft>
              <a:buClr>
                <a:schemeClr val="dk1"/>
              </a:buClr>
              <a:buSzPts val="3600"/>
              <a:buNone/>
              <a:defRPr sz="3600" b="1">
                <a:solidFill>
                  <a:schemeClr val="dk1"/>
                </a:solidFill>
              </a:defRPr>
            </a:lvl5pPr>
            <a:lvl6pPr lvl="5" algn="l">
              <a:lnSpc>
                <a:spcPct val="100000"/>
              </a:lnSpc>
              <a:spcBef>
                <a:spcPts val="0"/>
              </a:spcBef>
              <a:spcAft>
                <a:spcPts val="0"/>
              </a:spcAft>
              <a:buClr>
                <a:schemeClr val="dk1"/>
              </a:buClr>
              <a:buSzPts val="3600"/>
              <a:buNone/>
              <a:defRPr sz="3600" b="1">
                <a:solidFill>
                  <a:schemeClr val="dk1"/>
                </a:solidFill>
              </a:defRPr>
            </a:lvl6pPr>
            <a:lvl7pPr lvl="6" algn="l">
              <a:lnSpc>
                <a:spcPct val="100000"/>
              </a:lnSpc>
              <a:spcBef>
                <a:spcPts val="0"/>
              </a:spcBef>
              <a:spcAft>
                <a:spcPts val="0"/>
              </a:spcAft>
              <a:buClr>
                <a:schemeClr val="dk1"/>
              </a:buClr>
              <a:buSzPts val="3600"/>
              <a:buNone/>
              <a:defRPr sz="3600" b="1">
                <a:solidFill>
                  <a:schemeClr val="dk1"/>
                </a:solidFill>
              </a:defRPr>
            </a:lvl7pPr>
            <a:lvl8pPr lvl="7" algn="l">
              <a:lnSpc>
                <a:spcPct val="100000"/>
              </a:lnSpc>
              <a:spcBef>
                <a:spcPts val="0"/>
              </a:spcBef>
              <a:spcAft>
                <a:spcPts val="0"/>
              </a:spcAft>
              <a:buClr>
                <a:schemeClr val="dk1"/>
              </a:buClr>
              <a:buSzPts val="3600"/>
              <a:buNone/>
              <a:defRPr sz="3600" b="1">
                <a:solidFill>
                  <a:schemeClr val="dk1"/>
                </a:solidFill>
              </a:defRPr>
            </a:lvl8pPr>
            <a:lvl9pPr lvl="8" algn="l">
              <a:lnSpc>
                <a:spcPct val="100000"/>
              </a:lnSpc>
              <a:spcBef>
                <a:spcPts val="0"/>
              </a:spcBef>
              <a:spcAft>
                <a:spcPts val="0"/>
              </a:spcAft>
              <a:buClr>
                <a:schemeClr val="dk1"/>
              </a:buClr>
              <a:buSzPts val="3600"/>
              <a:buNone/>
              <a:defRPr sz="3600" b="1">
                <a:solidFill>
                  <a:schemeClr val="dk1"/>
                </a:solidFill>
              </a:defRPr>
            </a:lvl9pPr>
          </a:lstStyle>
          <a:p>
            <a:endParaRPr/>
          </a:p>
        </p:txBody>
      </p:sp>
      <p:sp>
        <p:nvSpPr>
          <p:cNvPr id="192" name="Google Shape;192;p13"/>
          <p:cNvSpPr txBox="1">
            <a:spLocks noGrp="1"/>
          </p:cNvSpPr>
          <p:nvPr>
            <p:ph type="sldNum" idx="12"/>
          </p:nvPr>
        </p:nvSpPr>
        <p:spPr>
          <a:xfrm>
            <a:off x="8472459" y="4706554"/>
            <a:ext cx="548700" cy="393600"/>
          </a:xfrm>
          <a:prstGeom prst="rect">
            <a:avLst/>
          </a:prstGeom>
          <a:noFill/>
        </p:spPr>
        <p:txBody>
          <a:bodyPr spcFirstLastPara="1" wrap="square" lIns="91425" tIns="91425" rIns="91425" bIns="91425" anchor="ctr" anchorCtr="0">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1" y="738725"/>
            <a:ext cx="8222100" cy="767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1" y="1919075"/>
            <a:ext cx="8222100" cy="27102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1" y="738725"/>
            <a:ext cx="8222100" cy="767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1" y="1919075"/>
            <a:ext cx="3999900" cy="271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1" y="1919075"/>
            <a:ext cx="3999900" cy="271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1"/>
            <a:ext cx="8826601" cy="60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1"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1" y="488250"/>
            <a:ext cx="62271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6" y="2517749"/>
            <a:ext cx="5142900" cy="10860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1"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4200"/>
              <a:buNone/>
              <a:defRPr sz="4200">
                <a:solidFill>
                  <a:schemeClr val="dk2"/>
                </a:solidFill>
              </a:defRPr>
            </a:lvl1pPr>
            <a:lvl2pPr lvl="1" algn="ctr" rtl="0">
              <a:spcBef>
                <a:spcPts val="0"/>
              </a:spcBef>
              <a:spcAft>
                <a:spcPts val="0"/>
              </a:spcAft>
              <a:buClr>
                <a:schemeClr val="dk2"/>
              </a:buClr>
              <a:buSzPts val="4200"/>
              <a:buNone/>
              <a:defRPr sz="4200">
                <a:solidFill>
                  <a:schemeClr val="dk2"/>
                </a:solidFill>
              </a:defRPr>
            </a:lvl2pPr>
            <a:lvl3pPr lvl="2" algn="ctr" rtl="0">
              <a:spcBef>
                <a:spcPts val="0"/>
              </a:spcBef>
              <a:spcAft>
                <a:spcPts val="0"/>
              </a:spcAft>
              <a:buClr>
                <a:schemeClr val="dk2"/>
              </a:buClr>
              <a:buSzPts val="4200"/>
              <a:buNone/>
              <a:defRPr sz="4200">
                <a:solidFill>
                  <a:schemeClr val="dk2"/>
                </a:solidFill>
              </a:defRPr>
            </a:lvl3pPr>
            <a:lvl4pPr lvl="3" algn="ctr" rtl="0">
              <a:spcBef>
                <a:spcPts val="0"/>
              </a:spcBef>
              <a:spcAft>
                <a:spcPts val="0"/>
              </a:spcAft>
              <a:buClr>
                <a:schemeClr val="dk2"/>
              </a:buClr>
              <a:buSzPts val="4200"/>
              <a:buNone/>
              <a:defRPr sz="4200">
                <a:solidFill>
                  <a:schemeClr val="dk2"/>
                </a:solidFill>
              </a:defRPr>
            </a:lvl4pPr>
            <a:lvl5pPr lvl="4" algn="ctr" rtl="0">
              <a:spcBef>
                <a:spcPts val="0"/>
              </a:spcBef>
              <a:spcAft>
                <a:spcPts val="0"/>
              </a:spcAft>
              <a:buClr>
                <a:schemeClr val="dk2"/>
              </a:buClr>
              <a:buSzPts val="4200"/>
              <a:buNone/>
              <a:defRPr sz="4200">
                <a:solidFill>
                  <a:schemeClr val="dk2"/>
                </a:solidFill>
              </a:defRPr>
            </a:lvl5pPr>
            <a:lvl6pPr lvl="5" algn="ctr" rtl="0">
              <a:spcBef>
                <a:spcPts val="0"/>
              </a:spcBef>
              <a:spcAft>
                <a:spcPts val="0"/>
              </a:spcAft>
              <a:buClr>
                <a:schemeClr val="dk2"/>
              </a:buClr>
              <a:buSzPts val="4200"/>
              <a:buNone/>
              <a:defRPr sz="4200">
                <a:solidFill>
                  <a:schemeClr val="dk2"/>
                </a:solidFill>
              </a:defRPr>
            </a:lvl6pPr>
            <a:lvl7pPr lvl="6" algn="ctr" rtl="0">
              <a:spcBef>
                <a:spcPts val="0"/>
              </a:spcBef>
              <a:spcAft>
                <a:spcPts val="0"/>
              </a:spcAft>
              <a:buClr>
                <a:schemeClr val="dk2"/>
              </a:buClr>
              <a:buSzPts val="4200"/>
              <a:buNone/>
              <a:defRPr sz="4200">
                <a:solidFill>
                  <a:schemeClr val="dk2"/>
                </a:solidFill>
              </a:defRPr>
            </a:lvl7pPr>
            <a:lvl8pPr lvl="7" algn="ctr" rtl="0">
              <a:spcBef>
                <a:spcPts val="0"/>
              </a:spcBef>
              <a:spcAft>
                <a:spcPts val="0"/>
              </a:spcAft>
              <a:buClr>
                <a:schemeClr val="dk2"/>
              </a:buClr>
              <a:buSzPts val="4200"/>
              <a:buNone/>
              <a:defRPr sz="4200">
                <a:solidFill>
                  <a:schemeClr val="dk2"/>
                </a:solidFill>
              </a:defRPr>
            </a:lvl8pPr>
            <a:lvl9pPr lvl="8" algn="ctr" rtl="0">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1" y="2779467"/>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1" y="724201"/>
            <a:ext cx="3837001"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1" y="4696825"/>
            <a:ext cx="8382000" cy="4467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1" y="1258526"/>
            <a:ext cx="82221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2000"/>
              <a:buNone/>
              <a:defRPr sz="12000">
                <a:solidFill>
                  <a:schemeClr val="dk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1" y="3304625"/>
            <a:ext cx="82221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2"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1" y="738725"/>
            <a:ext cx="8222100" cy="76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1pPr>
            <a:lvl2pPr lvl="1" rt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2pPr>
            <a:lvl3pPr lvl="2" rt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3pPr>
            <a:lvl4pPr lvl="3" rt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4pPr>
            <a:lvl5pPr lvl="4" rt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5pPr>
            <a:lvl6pPr lvl="5" rt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6pPr>
            <a:lvl7pPr lvl="6" rt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7pPr>
            <a:lvl8pPr lvl="7" rt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8pPr>
            <a:lvl9pPr lvl="8" rt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9pPr>
          </a:lstStyle>
          <a:p>
            <a:endParaRPr/>
          </a:p>
        </p:txBody>
      </p:sp>
      <p:sp>
        <p:nvSpPr>
          <p:cNvPr id="7" name="Google Shape;7;p1"/>
          <p:cNvSpPr txBox="1">
            <a:spLocks noGrp="1"/>
          </p:cNvSpPr>
          <p:nvPr>
            <p:ph type="body" idx="1"/>
          </p:nvPr>
        </p:nvSpPr>
        <p:spPr>
          <a:xfrm>
            <a:off x="471901" y="1919075"/>
            <a:ext cx="8222100" cy="27102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2"/>
              </a:buClr>
              <a:buSzPts val="1800"/>
              <a:buFont typeface="Roboto" panose="02000000000000000000"/>
              <a:buChar char="●"/>
              <a:defRPr sz="1800">
                <a:solidFill>
                  <a:schemeClr val="lt2"/>
                </a:solidFill>
                <a:latin typeface="Roboto" panose="02000000000000000000"/>
                <a:ea typeface="Roboto" panose="02000000000000000000"/>
                <a:cs typeface="Roboto" panose="02000000000000000000"/>
                <a:sym typeface="Roboto" panose="02000000000000000000"/>
              </a:defRPr>
            </a:lvl1pPr>
            <a:lvl2pPr marL="914400" lvl="1" indent="-317500" rtl="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2pPr>
            <a:lvl3pPr marL="1371600" lvl="2" indent="-317500" rtl="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3pPr>
            <a:lvl4pPr marL="1828800" lvl="3" indent="-317500" rtl="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4pPr>
            <a:lvl5pPr marL="2286000" lvl="4" indent="-317500" rtl="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5pPr>
            <a:lvl6pPr marL="2743200" lvl="5" indent="-317500" rtl="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6pPr>
            <a:lvl7pPr marL="3200400" lvl="6" indent="-317500" rtl="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7pPr>
            <a:lvl8pPr marL="3657600" lvl="7" indent="-317500" rtl="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8pPr>
            <a:lvl9pPr marL="4114800" lvl="8" indent="-317500" rtl="0">
              <a:lnSpc>
                <a:spcPct val="115000"/>
              </a:lnSpc>
              <a:spcBef>
                <a:spcPts val="1600"/>
              </a:spcBef>
              <a:spcAft>
                <a:spcPts val="160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9pPr>
          </a:lstStyle>
          <a:p>
            <a:endParaRPr/>
          </a:p>
        </p:txBody>
      </p:sp>
      <p:sp>
        <p:nvSpPr>
          <p:cNvPr id="8" name="Google Shape;8;p1"/>
          <p:cNvSpPr txBox="1">
            <a:spLocks noGrp="1"/>
          </p:cNvSpPr>
          <p:nvPr>
            <p:ph type="sldNum" idx="12"/>
          </p:nvPr>
        </p:nvSpPr>
        <p:spPr>
          <a:xfrm>
            <a:off x="8523542" y="4695623"/>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latin typeface="Roboto" panose="02000000000000000000"/>
                <a:ea typeface="Roboto" panose="02000000000000000000"/>
                <a:cs typeface="Roboto" panose="02000000000000000000"/>
                <a:sym typeface="Roboto" panose="02000000000000000000"/>
              </a:defRPr>
            </a:lvl1pPr>
            <a:lvl2pPr lvl="1" algn="r" rtl="0">
              <a:buNone/>
              <a:defRPr sz="1000">
                <a:solidFill>
                  <a:schemeClr val="lt2"/>
                </a:solidFill>
                <a:latin typeface="Roboto" panose="02000000000000000000"/>
                <a:ea typeface="Roboto" panose="02000000000000000000"/>
                <a:cs typeface="Roboto" panose="02000000000000000000"/>
                <a:sym typeface="Roboto" panose="02000000000000000000"/>
              </a:defRPr>
            </a:lvl2pPr>
            <a:lvl3pPr lvl="2" algn="r" rtl="0">
              <a:buNone/>
              <a:defRPr sz="1000">
                <a:solidFill>
                  <a:schemeClr val="lt2"/>
                </a:solidFill>
                <a:latin typeface="Roboto" panose="02000000000000000000"/>
                <a:ea typeface="Roboto" panose="02000000000000000000"/>
                <a:cs typeface="Roboto" panose="02000000000000000000"/>
                <a:sym typeface="Roboto" panose="02000000000000000000"/>
              </a:defRPr>
            </a:lvl3pPr>
            <a:lvl4pPr lvl="3" algn="r" rtl="0">
              <a:buNone/>
              <a:defRPr sz="1000">
                <a:solidFill>
                  <a:schemeClr val="lt2"/>
                </a:solidFill>
                <a:latin typeface="Roboto" panose="02000000000000000000"/>
                <a:ea typeface="Roboto" panose="02000000000000000000"/>
                <a:cs typeface="Roboto" panose="02000000000000000000"/>
                <a:sym typeface="Roboto" panose="02000000000000000000"/>
              </a:defRPr>
            </a:lvl4pPr>
            <a:lvl5pPr lvl="4" algn="r" rtl="0">
              <a:buNone/>
              <a:defRPr sz="1000">
                <a:solidFill>
                  <a:schemeClr val="lt2"/>
                </a:solidFill>
                <a:latin typeface="Roboto" panose="02000000000000000000"/>
                <a:ea typeface="Roboto" panose="02000000000000000000"/>
                <a:cs typeface="Roboto" panose="02000000000000000000"/>
                <a:sym typeface="Roboto" panose="02000000000000000000"/>
              </a:defRPr>
            </a:lvl5pPr>
            <a:lvl6pPr lvl="5" algn="r" rtl="0">
              <a:buNone/>
              <a:defRPr sz="1000">
                <a:solidFill>
                  <a:schemeClr val="lt2"/>
                </a:solidFill>
                <a:latin typeface="Roboto" panose="02000000000000000000"/>
                <a:ea typeface="Roboto" panose="02000000000000000000"/>
                <a:cs typeface="Roboto" panose="02000000000000000000"/>
                <a:sym typeface="Roboto" panose="02000000000000000000"/>
              </a:defRPr>
            </a:lvl6pPr>
            <a:lvl7pPr lvl="6" algn="r" rtl="0">
              <a:buNone/>
              <a:defRPr sz="1000">
                <a:solidFill>
                  <a:schemeClr val="lt2"/>
                </a:solidFill>
                <a:latin typeface="Roboto" panose="02000000000000000000"/>
                <a:ea typeface="Roboto" panose="02000000000000000000"/>
                <a:cs typeface="Roboto" panose="02000000000000000000"/>
                <a:sym typeface="Roboto" panose="02000000000000000000"/>
              </a:defRPr>
            </a:lvl7pPr>
            <a:lvl8pPr lvl="7" algn="r" rtl="0">
              <a:buNone/>
              <a:defRPr sz="1000">
                <a:solidFill>
                  <a:schemeClr val="lt2"/>
                </a:solidFill>
                <a:latin typeface="Roboto" panose="02000000000000000000"/>
                <a:ea typeface="Roboto" panose="02000000000000000000"/>
                <a:cs typeface="Roboto" panose="02000000000000000000"/>
                <a:sym typeface="Roboto" panose="02000000000000000000"/>
              </a:defRPr>
            </a:lvl8pPr>
            <a:lvl9pPr lvl="8" algn="r" rtl="0">
              <a:buNone/>
              <a:defRPr sz="1000">
                <a:solidFill>
                  <a:schemeClr val="lt2"/>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 xmlns:p14="http://schemas.microsoft.com/office/powerpoint/2010/main" Requires="p14">
      <p:transition p14:dur="500"/>
    </mc:Choice>
    <mc:Fallback>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hyperlink" Target="http://dlib.net/imaging.html" TargetMode="External"/><Relationship Id="rId4" Type="http://schemas.openxmlformats.org/officeDocument/2006/relationships/hyperlink" Target="http://docs.opencv.org/2.4/modules/contrib/doc/facerec/facerec_tutorial.htm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4348" y="500048"/>
            <a:ext cx="8286808" cy="767700"/>
          </a:xfrm>
        </p:spPr>
        <p:txBody>
          <a:bodyPr/>
          <a:lstStyle/>
          <a:p>
            <a:r>
              <a:rPr lang="en-IN" b="1" dirty="0" smtClean="0"/>
              <a:t>        </a:t>
            </a:r>
            <a:r>
              <a:rPr lang="en-IN" dirty="0" smtClean="0">
                <a:latin typeface="Times New Roman" pitchFamily="18" charset="0"/>
                <a:cs typeface="Times New Roman" pitchFamily="18" charset="0"/>
              </a:rPr>
              <a:t>Speech Emotion Recognition(SER)</a:t>
            </a:r>
            <a:endParaRPr lang="en-US" dirty="0">
              <a:latin typeface="Times New Roman" pitchFamily="18" charset="0"/>
              <a:cs typeface="Times New Roman" pitchFamily="18" charset="0"/>
            </a:endParaRPr>
          </a:p>
        </p:txBody>
      </p:sp>
      <p:sp>
        <p:nvSpPr>
          <p:cNvPr id="8" name="Rectangle 7"/>
          <p:cNvSpPr/>
          <p:nvPr/>
        </p:nvSpPr>
        <p:spPr>
          <a:xfrm>
            <a:off x="5429256" y="3357568"/>
            <a:ext cx="5214942" cy="1477328"/>
          </a:xfrm>
          <a:prstGeom prst="rect">
            <a:avLst/>
          </a:prstGeom>
        </p:spPr>
        <p:txBody>
          <a:bodyPr wrap="square">
            <a:spAutoFit/>
          </a:bodyPr>
          <a:lstStyle/>
          <a:p>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Presented </a:t>
            </a:r>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By</a:t>
            </a:r>
          </a:p>
          <a:p>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a:t>
            </a:r>
            <a:r>
              <a:rPr lang="en-GB" altLang="en-US" sz="1800" dirty="0" err="1" smtClean="0">
                <a:solidFill>
                  <a:schemeClr val="bg2">
                    <a:lumMod val="50000"/>
                  </a:schemeClr>
                </a:solidFill>
                <a:latin typeface="Times New Roman" pitchFamily="18" charset="0"/>
                <a:ea typeface="Yu Gothic UI Semilight" panose="020B0400000000000000" charset="-128"/>
                <a:cs typeface="Times New Roman" pitchFamily="18" charset="0"/>
              </a:rPr>
              <a:t>M.Sirisha</a:t>
            </a:r>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(N150535)</a:t>
            </a:r>
            <a:endPar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endParaRPr>
          </a:p>
          <a:p>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a:t>
            </a:r>
            <a:r>
              <a:rPr lang="en-GB" altLang="en-US" sz="1800" dirty="0" err="1" smtClean="0">
                <a:solidFill>
                  <a:schemeClr val="bg2">
                    <a:lumMod val="50000"/>
                  </a:schemeClr>
                </a:solidFill>
                <a:latin typeface="Times New Roman" pitchFamily="18" charset="0"/>
                <a:ea typeface="Yu Gothic UI Semilight" panose="020B0400000000000000" charset="-128"/>
                <a:cs typeface="Times New Roman" pitchFamily="18" charset="0"/>
              </a:rPr>
              <a:t>M.Padmini</a:t>
            </a:r>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(N151158) </a:t>
            </a:r>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a:t>
            </a:r>
            <a:endPar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endParaRPr>
          </a:p>
          <a:p>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a:t>
            </a:r>
            <a:r>
              <a:rPr lang="en-GB" altLang="en-US" sz="1800" dirty="0" err="1" smtClean="0">
                <a:solidFill>
                  <a:schemeClr val="bg2">
                    <a:lumMod val="50000"/>
                  </a:schemeClr>
                </a:solidFill>
                <a:latin typeface="Times New Roman" pitchFamily="18" charset="0"/>
                <a:ea typeface="Yu Gothic UI Semilight" panose="020B0400000000000000" charset="-128"/>
                <a:cs typeface="Times New Roman" pitchFamily="18" charset="0"/>
              </a:rPr>
              <a:t>P</a:t>
            </a:r>
            <a:r>
              <a:rPr lang="en-GB" altLang="en-US" sz="1800" dirty="0" err="1" smtClean="0">
                <a:solidFill>
                  <a:schemeClr val="bg2">
                    <a:lumMod val="50000"/>
                  </a:schemeClr>
                </a:solidFill>
                <a:latin typeface="Times New Roman" pitchFamily="18" charset="0"/>
                <a:ea typeface="Yu Gothic UI Semilight" panose="020B0400000000000000" charset="-128"/>
                <a:cs typeface="Times New Roman" pitchFamily="18" charset="0"/>
              </a:rPr>
              <a:t>.Sravani</a:t>
            </a:r>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a:t>
            </a:r>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a:t>
            </a:r>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N150207)   </a:t>
            </a:r>
            <a:endPar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endParaRPr>
          </a:p>
          <a:p>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a:t>
            </a:r>
            <a:r>
              <a:rPr lang="en-GB" altLang="en-US" sz="1800" dirty="0" err="1" smtClean="0">
                <a:solidFill>
                  <a:schemeClr val="bg2">
                    <a:lumMod val="50000"/>
                  </a:schemeClr>
                </a:solidFill>
                <a:latin typeface="Times New Roman" pitchFamily="18" charset="0"/>
                <a:ea typeface="Yu Gothic UI Semilight" panose="020B0400000000000000" charset="-128"/>
                <a:cs typeface="Times New Roman" pitchFamily="18" charset="0"/>
              </a:rPr>
              <a:t>B.Yellareswari</a:t>
            </a:r>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 </a:t>
            </a:r>
            <a:r>
              <a:rPr lang="en-GB" altLang="en-US" sz="1800" dirty="0" smtClean="0">
                <a:solidFill>
                  <a:schemeClr val="bg2">
                    <a:lumMod val="50000"/>
                  </a:schemeClr>
                </a:solidFill>
                <a:latin typeface="Times New Roman" pitchFamily="18" charset="0"/>
                <a:ea typeface="Yu Gothic UI Semilight" panose="020B0400000000000000" charset="-128"/>
                <a:cs typeface="Times New Roman" pitchFamily="18" charset="0"/>
              </a:rPr>
              <a:t>(N150055)</a:t>
            </a:r>
            <a:endParaRPr lang="en-US" sz="1800" dirty="0">
              <a:solidFill>
                <a:schemeClr val="bg2">
                  <a:lumMod val="50000"/>
                </a:schemeClr>
              </a:solidFill>
              <a:latin typeface="Times New Roman" pitchFamily="18" charset="0"/>
              <a:cs typeface="Times New Roman" pitchFamily="18" charset="0"/>
            </a:endParaRPr>
          </a:p>
        </p:txBody>
      </p:sp>
      <p:pic>
        <p:nvPicPr>
          <p:cNvPr id="5" name="Picture 4" descr="0_tqQ-x7QM2zKhJB9F.jpg"/>
          <p:cNvPicPr>
            <a:picLocks noChangeAspect="1"/>
          </p:cNvPicPr>
          <p:nvPr/>
        </p:nvPicPr>
        <p:blipFill>
          <a:blip r:embed="rId2"/>
          <a:stretch>
            <a:fillRect/>
          </a:stretch>
        </p:blipFill>
        <p:spPr>
          <a:xfrm>
            <a:off x="571472" y="1923705"/>
            <a:ext cx="4286280" cy="2791185"/>
          </a:xfrm>
          <a:prstGeom prst="rect">
            <a:avLst/>
          </a:prstGeom>
        </p:spPr>
      </p:pic>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2"/>
          <p:cNvSpPr txBox="1">
            <a:spLocks noGrp="1"/>
          </p:cNvSpPr>
          <p:nvPr>
            <p:ph type="title"/>
          </p:nvPr>
        </p:nvSpPr>
        <p:spPr>
          <a:xfrm>
            <a:off x="357158" y="571486"/>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2800" dirty="0">
                <a:latin typeface="Times New Roman" pitchFamily="18" charset="0"/>
                <a:cs typeface="Times New Roman" pitchFamily="18" charset="0"/>
              </a:rPr>
              <a:t>How it works</a:t>
            </a:r>
          </a:p>
        </p:txBody>
      </p:sp>
      <p:cxnSp>
        <p:nvCxnSpPr>
          <p:cNvPr id="247" name="Google Shape;247;p22"/>
          <p:cNvCxnSpPr/>
          <p:nvPr/>
        </p:nvCxnSpPr>
        <p:spPr>
          <a:xfrm>
            <a:off x="929038" y="2507950"/>
            <a:ext cx="0" cy="1038600"/>
          </a:xfrm>
          <a:prstGeom prst="straightConnector1">
            <a:avLst/>
          </a:prstGeom>
          <a:noFill/>
          <a:ln w="9525" cap="flat" cmpd="sng">
            <a:solidFill>
              <a:srgbClr val="B7B7B7"/>
            </a:solidFill>
            <a:prstDash val="solid"/>
            <a:round/>
            <a:headEnd type="none" w="med" len="med"/>
            <a:tailEnd type="none" w="med" len="med"/>
          </a:ln>
        </p:spPr>
      </p:cxnSp>
      <p:sp>
        <p:nvSpPr>
          <p:cNvPr id="248" name="Google Shape;248;p22"/>
          <p:cNvSpPr txBox="1">
            <a:spLocks noGrp="1"/>
          </p:cNvSpPr>
          <p:nvPr>
            <p:ph type="title"/>
          </p:nvPr>
        </p:nvSpPr>
        <p:spPr>
          <a:xfrm>
            <a:off x="976113" y="2384687"/>
            <a:ext cx="18141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700" b="1">
                <a:solidFill>
                  <a:schemeClr val="dk1"/>
                </a:solidFill>
              </a:rPr>
              <a:t>Step 1</a:t>
            </a:r>
            <a:endParaRPr sz="1700" b="1">
              <a:solidFill>
                <a:schemeClr val="dk1"/>
              </a:solidFill>
            </a:endParaRPr>
          </a:p>
        </p:txBody>
      </p:sp>
      <p:sp>
        <p:nvSpPr>
          <p:cNvPr id="249" name="Google Shape;249;p22"/>
          <p:cNvSpPr txBox="1">
            <a:spLocks noGrp="1"/>
          </p:cNvSpPr>
          <p:nvPr>
            <p:ph type="body" idx="1"/>
          </p:nvPr>
        </p:nvSpPr>
        <p:spPr>
          <a:xfrm>
            <a:off x="976100" y="2674725"/>
            <a:ext cx="1974300" cy="57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dirty="0">
                <a:solidFill>
                  <a:schemeClr val="dk2"/>
                </a:solidFill>
              </a:rPr>
              <a:t>Create and train the </a:t>
            </a:r>
            <a:r>
              <a:rPr lang="en-GB" sz="1600" dirty="0" smtClean="0">
                <a:solidFill>
                  <a:schemeClr val="dk2"/>
                </a:solidFill>
              </a:rPr>
              <a:t>dataset </a:t>
            </a:r>
            <a:endParaRPr sz="1600">
              <a:solidFill>
                <a:schemeClr val="dk2"/>
              </a:solidFill>
            </a:endParaRPr>
          </a:p>
        </p:txBody>
      </p:sp>
      <p:cxnSp>
        <p:nvCxnSpPr>
          <p:cNvPr id="250" name="Google Shape;250;p22"/>
          <p:cNvCxnSpPr/>
          <p:nvPr/>
        </p:nvCxnSpPr>
        <p:spPr>
          <a:xfrm>
            <a:off x="3395739" y="2355550"/>
            <a:ext cx="0" cy="1038600"/>
          </a:xfrm>
          <a:prstGeom prst="straightConnector1">
            <a:avLst/>
          </a:prstGeom>
          <a:noFill/>
          <a:ln w="9525" cap="flat" cmpd="sng">
            <a:solidFill>
              <a:srgbClr val="B7B7B7"/>
            </a:solidFill>
            <a:prstDash val="solid"/>
            <a:round/>
            <a:headEnd type="none" w="med" len="med"/>
            <a:tailEnd type="none" w="med" len="med"/>
          </a:ln>
        </p:spPr>
      </p:cxnSp>
      <p:sp>
        <p:nvSpPr>
          <p:cNvPr id="251" name="Google Shape;251;p22"/>
          <p:cNvSpPr txBox="1">
            <a:spLocks noGrp="1"/>
          </p:cNvSpPr>
          <p:nvPr>
            <p:ph type="title"/>
          </p:nvPr>
        </p:nvSpPr>
        <p:spPr>
          <a:xfrm>
            <a:off x="3442813" y="2241076"/>
            <a:ext cx="18141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700" b="1">
                <a:solidFill>
                  <a:schemeClr val="dk1"/>
                </a:solidFill>
              </a:rPr>
              <a:t>Step 2</a:t>
            </a:r>
            <a:endParaRPr sz="1700" b="1">
              <a:solidFill>
                <a:schemeClr val="dk1"/>
              </a:solidFill>
            </a:endParaRPr>
          </a:p>
        </p:txBody>
      </p:sp>
      <p:sp>
        <p:nvSpPr>
          <p:cNvPr id="252" name="Google Shape;252;p22"/>
          <p:cNvSpPr txBox="1">
            <a:spLocks noGrp="1"/>
          </p:cNvSpPr>
          <p:nvPr>
            <p:ph type="body" idx="1"/>
          </p:nvPr>
        </p:nvSpPr>
        <p:spPr>
          <a:xfrm>
            <a:off x="3442798" y="2513320"/>
            <a:ext cx="1974300" cy="57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dirty="0">
                <a:solidFill>
                  <a:schemeClr val="dk2"/>
                </a:solidFill>
              </a:rPr>
              <a:t>Feature extraction and   MLP classifier  </a:t>
            </a:r>
          </a:p>
        </p:txBody>
      </p:sp>
      <p:cxnSp>
        <p:nvCxnSpPr>
          <p:cNvPr id="253" name="Google Shape;253;p22"/>
          <p:cNvCxnSpPr/>
          <p:nvPr/>
        </p:nvCxnSpPr>
        <p:spPr>
          <a:xfrm>
            <a:off x="6457563" y="2053100"/>
            <a:ext cx="0" cy="1038600"/>
          </a:xfrm>
          <a:prstGeom prst="straightConnector1">
            <a:avLst/>
          </a:prstGeom>
          <a:noFill/>
          <a:ln w="9525" cap="flat" cmpd="sng">
            <a:solidFill>
              <a:srgbClr val="B7B7B7"/>
            </a:solidFill>
            <a:prstDash val="solid"/>
            <a:round/>
            <a:headEnd type="none" w="med" len="med"/>
            <a:tailEnd type="none" w="med" len="med"/>
          </a:ln>
        </p:spPr>
      </p:cxnSp>
      <p:sp>
        <p:nvSpPr>
          <p:cNvPr id="254" name="Google Shape;254;p22"/>
          <p:cNvSpPr txBox="1">
            <a:spLocks noGrp="1"/>
          </p:cNvSpPr>
          <p:nvPr>
            <p:ph type="title"/>
          </p:nvPr>
        </p:nvSpPr>
        <p:spPr>
          <a:xfrm>
            <a:off x="6504637" y="1929945"/>
            <a:ext cx="18141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700" b="1">
                <a:solidFill>
                  <a:schemeClr val="dk1"/>
                </a:solidFill>
              </a:rPr>
              <a:t>Step 3</a:t>
            </a:r>
            <a:endParaRPr sz="1700" b="1">
              <a:solidFill>
                <a:schemeClr val="dk1"/>
              </a:solidFill>
            </a:endParaRPr>
          </a:p>
        </p:txBody>
      </p:sp>
      <p:sp>
        <p:nvSpPr>
          <p:cNvPr id="255" name="Google Shape;255;p22"/>
          <p:cNvSpPr txBox="1">
            <a:spLocks noGrp="1"/>
          </p:cNvSpPr>
          <p:nvPr>
            <p:ph type="body" idx="1"/>
          </p:nvPr>
        </p:nvSpPr>
        <p:spPr>
          <a:xfrm>
            <a:off x="6572264" y="2285998"/>
            <a:ext cx="2033401" cy="70896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dirty="0" smtClean="0">
                <a:solidFill>
                  <a:schemeClr val="dk2"/>
                </a:solidFill>
              </a:rPr>
              <a:t>Detect </a:t>
            </a:r>
            <a:r>
              <a:rPr lang="en-GB" sz="1600" dirty="0">
                <a:solidFill>
                  <a:schemeClr val="dk2"/>
                </a:solidFill>
              </a:rPr>
              <a:t>the </a:t>
            </a:r>
            <a:r>
              <a:rPr lang="en-GB" sz="1600" dirty="0" smtClean="0">
                <a:solidFill>
                  <a:schemeClr val="dk2"/>
                </a:solidFill>
              </a:rPr>
              <a:t>emotion </a:t>
            </a:r>
            <a:endParaRPr lang="en-GB" sz="1600" dirty="0">
              <a:solidFill>
                <a:schemeClr val="dk2"/>
              </a:solidFill>
            </a:endParaRPr>
          </a:p>
        </p:txBody>
      </p:sp>
      <p:grpSp>
        <p:nvGrpSpPr>
          <p:cNvPr id="256" name="Google Shape;256;p22"/>
          <p:cNvGrpSpPr/>
          <p:nvPr/>
        </p:nvGrpSpPr>
        <p:grpSpPr>
          <a:xfrm>
            <a:off x="929031" y="3219673"/>
            <a:ext cx="6993308" cy="1520400"/>
            <a:chOff x="929030" y="3219673"/>
            <a:chExt cx="6993309" cy="1520400"/>
          </a:xfrm>
        </p:grpSpPr>
        <p:cxnSp>
          <p:nvCxnSpPr>
            <p:cNvPr id="257" name="Google Shape;257;p22"/>
            <p:cNvCxnSpPr>
              <a:stCxn id="258" idx="6"/>
              <a:endCxn id="259" idx="2"/>
            </p:cNvCxnSpPr>
            <p:nvPr/>
          </p:nvCxnSpPr>
          <p:spPr>
            <a:xfrm>
              <a:off x="1537730" y="3979907"/>
              <a:ext cx="4864200" cy="0"/>
            </a:xfrm>
            <a:prstGeom prst="straightConnector1">
              <a:avLst/>
            </a:prstGeom>
            <a:noFill/>
            <a:ln w="19050" cap="flat" cmpd="sng">
              <a:solidFill>
                <a:schemeClr val="dk1"/>
              </a:solidFill>
              <a:prstDash val="dot"/>
              <a:round/>
              <a:headEnd type="none" w="med" len="med"/>
              <a:tailEnd type="none" w="med" len="med"/>
            </a:ln>
          </p:spPr>
        </p:cxnSp>
        <p:sp>
          <p:nvSpPr>
            <p:cNvPr id="258" name="Google Shape;258;p22"/>
            <p:cNvSpPr/>
            <p:nvPr/>
          </p:nvSpPr>
          <p:spPr>
            <a:xfrm>
              <a:off x="929030" y="3675557"/>
              <a:ext cx="608700" cy="60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2"/>
            <p:cNvSpPr/>
            <p:nvPr/>
          </p:nvSpPr>
          <p:spPr>
            <a:xfrm>
              <a:off x="3421283" y="3431305"/>
              <a:ext cx="1097100" cy="1097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2"/>
            <p:cNvSpPr/>
            <p:nvPr/>
          </p:nvSpPr>
          <p:spPr>
            <a:xfrm>
              <a:off x="6401939" y="3219673"/>
              <a:ext cx="1520400" cy="152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5"/>
          <p:cNvSpPr txBox="1">
            <a:spLocks noGrp="1"/>
          </p:cNvSpPr>
          <p:nvPr>
            <p:ph type="title"/>
          </p:nvPr>
        </p:nvSpPr>
        <p:spPr>
          <a:xfrm>
            <a:off x="461106"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ltLang="en-IN" sz="2800" b="1" dirty="0" smtClean="0">
                <a:latin typeface="Times New Roman" pitchFamily="18" charset="0"/>
                <a:cs typeface="Times New Roman" pitchFamily="18" charset="0"/>
              </a:rPr>
              <a:t>Modules </a:t>
            </a:r>
            <a:r>
              <a:rPr lang="en-GB" altLang="en-IN" sz="2800" b="1" dirty="0">
                <a:latin typeface="Times New Roman" pitchFamily="18" charset="0"/>
                <a:cs typeface="Times New Roman" pitchFamily="18" charset="0"/>
              </a:rPr>
              <a:t>: </a:t>
            </a:r>
          </a:p>
        </p:txBody>
      </p:sp>
      <p:sp>
        <p:nvSpPr>
          <p:cNvPr id="203" name="Google Shape;203;p15"/>
          <p:cNvSpPr txBox="1">
            <a:spLocks noGrp="1"/>
          </p:cNvSpPr>
          <p:nvPr>
            <p:ph type="body" idx="1"/>
          </p:nvPr>
        </p:nvSpPr>
        <p:spPr>
          <a:xfrm>
            <a:off x="333375" y="1953260"/>
            <a:ext cx="8477250" cy="193421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Clr>
                <a:schemeClr val="dk1"/>
              </a:buClr>
              <a:buSzPts val="1800"/>
              <a:buNone/>
            </a:pPr>
            <a:r>
              <a:rPr lang="en-GB" altLang="en-IN" sz="1800" b="1" dirty="0">
                <a:solidFill>
                  <a:schemeClr val="dk1"/>
                </a:solidFill>
              </a:rPr>
              <a:t>Two of the major components of an emotional speech recognition system </a:t>
            </a:r>
          </a:p>
          <a:p>
            <a:pPr marL="114300" lvl="0" indent="0" algn="l" rtl="0">
              <a:spcBef>
                <a:spcPts val="0"/>
              </a:spcBef>
              <a:spcAft>
                <a:spcPts val="0"/>
              </a:spcAft>
              <a:buClr>
                <a:schemeClr val="dk1"/>
              </a:buClr>
              <a:buSzPts val="1800"/>
              <a:buNone/>
            </a:pPr>
            <a:endParaRPr lang="en-GB" altLang="en-IN" sz="1800" b="1" dirty="0">
              <a:solidFill>
                <a:schemeClr val="dk1"/>
              </a:solidFill>
            </a:endParaRPr>
          </a:p>
          <a:p>
            <a:pPr marL="400050" lvl="0" indent="-285750" algn="l" rtl="0">
              <a:spcBef>
                <a:spcPts val="0"/>
              </a:spcBef>
              <a:spcAft>
                <a:spcPts val="0"/>
              </a:spcAft>
              <a:buClr>
                <a:schemeClr val="dk1"/>
              </a:buClr>
              <a:buSzPts val="1800"/>
            </a:pPr>
            <a:r>
              <a:rPr lang="en-GB" altLang="en-IN" sz="1800" b="1" dirty="0">
                <a:solidFill>
                  <a:schemeClr val="dk1"/>
                </a:solidFill>
              </a:rPr>
              <a:t>Feature Extraction </a:t>
            </a:r>
          </a:p>
          <a:p>
            <a:pPr marL="400050" lvl="0" indent="-285750" algn="l" rtl="0">
              <a:spcBef>
                <a:spcPts val="0"/>
              </a:spcBef>
              <a:spcAft>
                <a:spcPts val="0"/>
              </a:spcAft>
              <a:buClr>
                <a:schemeClr val="dk1"/>
              </a:buClr>
              <a:buSzPts val="1800"/>
            </a:pPr>
            <a:r>
              <a:rPr lang="en-IN" sz="1800" b="1" dirty="0" smtClean="0">
                <a:solidFill>
                  <a:schemeClr val="dk1"/>
                </a:solidFill>
              </a:rPr>
              <a:t>Emotion </a:t>
            </a:r>
            <a:r>
              <a:rPr lang="en-IN" sz="1800" b="1" dirty="0">
                <a:solidFill>
                  <a:schemeClr val="dk1"/>
                </a:solidFill>
              </a:rPr>
              <a:t>Classification </a:t>
            </a:r>
          </a:p>
          <a:p>
            <a:pPr marL="114300" lvl="0" indent="0" algn="l" rtl="0">
              <a:spcBef>
                <a:spcPts val="0"/>
              </a:spcBef>
              <a:spcAft>
                <a:spcPts val="0"/>
              </a:spcAft>
              <a:buClr>
                <a:schemeClr val="dk1"/>
              </a:buClr>
              <a:buSzPts val="1800"/>
              <a:buNone/>
            </a:pPr>
            <a:endParaRPr lang="en-IN" sz="1800" b="1" dirty="0">
              <a:solidFill>
                <a:schemeClr val="dk1"/>
              </a:solidFill>
            </a:endParaRPr>
          </a:p>
          <a:p>
            <a:pPr marL="400050" lvl="0" indent="-285750" algn="l" rtl="0">
              <a:spcBef>
                <a:spcPts val="0"/>
              </a:spcBef>
              <a:spcAft>
                <a:spcPts val="0"/>
              </a:spcAft>
              <a:buClr>
                <a:schemeClr val="dk1"/>
              </a:buClr>
              <a:buSzPts val="1800"/>
            </a:pPr>
            <a:endParaRPr lang="en-IN" sz="1800" b="1" dirty="0">
              <a:solidFill>
                <a:schemeClr val="dk1"/>
              </a:solidFill>
            </a:endParaRPr>
          </a:p>
        </p:txBody>
      </p:sp>
      <p:cxnSp>
        <p:nvCxnSpPr>
          <p:cNvPr id="204" name="Google Shape;204;p15"/>
          <p:cNvCxnSpPr/>
          <p:nvPr/>
        </p:nvCxnSpPr>
        <p:spPr>
          <a:xfrm rot="10800000">
            <a:off x="498604" y="4563480"/>
            <a:ext cx="8147100" cy="0"/>
          </a:xfrm>
          <a:prstGeom prst="straightConnector1">
            <a:avLst/>
          </a:prstGeom>
          <a:noFill/>
          <a:ln w="19050" cap="flat" cmpd="sng">
            <a:solidFill>
              <a:schemeClr val="dk1"/>
            </a:solidFill>
            <a:prstDash val="dot"/>
            <a:round/>
            <a:headEnd type="none" w="med" len="med"/>
            <a:tailEnd type="none" w="med" len="med"/>
          </a:ln>
        </p:spPr>
      </p:cxn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276" y="649190"/>
            <a:ext cx="8222100" cy="767700"/>
          </a:xfrm>
        </p:spPr>
        <p:txBody>
          <a:bodyPr/>
          <a:lstStyle/>
          <a:p>
            <a:r>
              <a:rPr lang="en-GB" altLang="en-US" dirty="0">
                <a:latin typeface="Times New Roman" pitchFamily="18" charset="0"/>
                <a:cs typeface="Times New Roman" pitchFamily="18" charset="0"/>
              </a:rPr>
              <a:t>Feature Extraction </a:t>
            </a:r>
            <a:r>
              <a:rPr lang="en-GB" altLang="en-US" b="1" dirty="0">
                <a:latin typeface="Times New Roman" pitchFamily="18" charset="0"/>
                <a:cs typeface="Times New Roman" pitchFamily="18" charset="0"/>
              </a:rPr>
              <a:t>: </a:t>
            </a:r>
          </a:p>
        </p:txBody>
      </p:sp>
      <p:sp>
        <p:nvSpPr>
          <p:cNvPr id="6" name="Text Box 5"/>
          <p:cNvSpPr txBox="1"/>
          <p:nvPr/>
        </p:nvSpPr>
        <p:spPr>
          <a:xfrm>
            <a:off x="169545" y="1884680"/>
            <a:ext cx="8692515" cy="400110"/>
          </a:xfrm>
          <a:prstGeom prst="rect">
            <a:avLst/>
          </a:prstGeom>
          <a:noFill/>
        </p:spPr>
        <p:txBody>
          <a:bodyPr wrap="square" rtlCol="0">
            <a:spAutoFit/>
          </a:bodyPr>
          <a:lstStyle/>
          <a:p>
            <a:r>
              <a:rPr lang="en-GB" altLang="en-US" sz="2000" dirty="0">
                <a:latin typeface="Times New Roman" pitchFamily="18" charset="0"/>
                <a:cs typeface="Times New Roman" pitchFamily="18" charset="0"/>
              </a:rPr>
              <a:t>Features represent the characteristics of a human vocal </a:t>
            </a:r>
            <a:r>
              <a:rPr lang="en-GB" altLang="en-US" sz="2000" dirty="0" smtClean="0">
                <a:latin typeface="Times New Roman" pitchFamily="18" charset="0"/>
                <a:cs typeface="Times New Roman" pitchFamily="18" charset="0"/>
              </a:rPr>
              <a:t>tract.</a:t>
            </a:r>
            <a:endParaRPr lang="en-GB" altLang="en-US" dirty="0"/>
          </a:p>
        </p:txBody>
      </p:sp>
      <p:sp>
        <p:nvSpPr>
          <p:cNvPr id="8" name="TextBox 7"/>
          <p:cNvSpPr txBox="1"/>
          <p:nvPr/>
        </p:nvSpPr>
        <p:spPr>
          <a:xfrm>
            <a:off x="285720" y="2714626"/>
            <a:ext cx="8501122" cy="1600438"/>
          </a:xfrm>
          <a:prstGeom prst="rect">
            <a:avLst/>
          </a:prstGeom>
          <a:noFill/>
        </p:spPr>
        <p:txBody>
          <a:bodyPr wrap="square" rtlCol="0">
            <a:spAutoFit/>
          </a:bodyPr>
          <a:lstStyle/>
          <a:p>
            <a:pPr>
              <a:buFont typeface="Arial" pitchFamily="34" charset="0"/>
              <a:buChar char="•"/>
            </a:pPr>
            <a:r>
              <a:rPr lang="en-US" dirty="0" smtClean="0"/>
              <a:t> MFCC : Mel Frequency </a:t>
            </a:r>
            <a:r>
              <a:rPr lang="en-US" dirty="0" err="1" smtClean="0"/>
              <a:t>Cepstral</a:t>
            </a:r>
            <a:r>
              <a:rPr lang="en-US" dirty="0" smtClean="0"/>
              <a:t> Coefficient , derived from a type of </a:t>
            </a:r>
            <a:r>
              <a:rPr lang="en-US" dirty="0" err="1" smtClean="0"/>
              <a:t>cepstral</a:t>
            </a:r>
            <a:r>
              <a:rPr lang="en-US" dirty="0" smtClean="0"/>
              <a:t> representation of the audio                                	clip. Used in systems which can automatically recognize the </a:t>
            </a:r>
            <a:r>
              <a:rPr lang="en-US" dirty="0" err="1" smtClean="0"/>
              <a:t>sppech</a:t>
            </a:r>
            <a:r>
              <a:rPr lang="en-US" dirty="0" smtClean="0"/>
              <a:t>.</a:t>
            </a:r>
          </a:p>
          <a:p>
            <a:endParaRPr lang="en-US" dirty="0" smtClean="0"/>
          </a:p>
          <a:p>
            <a:pPr>
              <a:buFont typeface="Arial" pitchFamily="34" charset="0"/>
              <a:buChar char="•"/>
            </a:pPr>
            <a:r>
              <a:rPr lang="en-US" dirty="0" smtClean="0"/>
              <a:t> </a:t>
            </a:r>
            <a:r>
              <a:rPr lang="en-US" dirty="0" err="1" smtClean="0"/>
              <a:t>Chroma</a:t>
            </a:r>
            <a:r>
              <a:rPr lang="en-US" dirty="0" smtClean="0"/>
              <a:t> :  It belongs to the 12 different pitch </a:t>
            </a:r>
            <a:r>
              <a:rPr lang="en-US" dirty="0" err="1" smtClean="0"/>
              <a:t>classes.It</a:t>
            </a:r>
            <a:r>
              <a:rPr lang="en-US" dirty="0" smtClean="0"/>
              <a:t> is a descript which represents the tonal content of  	a musical audio.</a:t>
            </a:r>
          </a:p>
          <a:p>
            <a:endParaRPr lang="en-US" dirty="0" smtClean="0"/>
          </a:p>
          <a:p>
            <a:pPr>
              <a:buFont typeface="Arial" pitchFamily="34" charset="0"/>
              <a:buChar char="•"/>
            </a:pPr>
            <a:r>
              <a:rPr lang="en-US" dirty="0" smtClean="0"/>
              <a:t> Mel : Mel Spectrogram Frequency. Used to plot the spectrogram of a speech.</a:t>
            </a:r>
            <a:endParaRPr lang="en-US" dirty="0"/>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1071" y="615535"/>
            <a:ext cx="8222100" cy="767700"/>
          </a:xfrm>
        </p:spPr>
        <p:txBody>
          <a:bodyPr/>
          <a:lstStyle/>
          <a:p>
            <a:r>
              <a:rPr lang="en-GB" altLang="en-US" dirty="0">
                <a:latin typeface="Times New Roman" pitchFamily="18" charset="0"/>
                <a:cs typeface="Times New Roman" pitchFamily="18" charset="0"/>
              </a:rPr>
              <a:t>Emotion Classification </a:t>
            </a:r>
            <a:r>
              <a:rPr lang="en-GB" altLang="en-US" dirty="0" smtClean="0">
                <a:latin typeface="Times New Roman" pitchFamily="18" charset="0"/>
                <a:cs typeface="Times New Roman" pitchFamily="18" charset="0"/>
              </a:rPr>
              <a:t>: </a:t>
            </a:r>
            <a:endParaRPr lang="en-GB" alt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114300" y="2120900"/>
            <a:ext cx="4357370" cy="2710180"/>
          </a:xfrm>
        </p:spPr>
        <p:txBody>
          <a:bodyPr/>
          <a:lstStyle/>
          <a:p>
            <a:r>
              <a:rPr lang="en-GB" altLang="en-US" b="1" dirty="0" smtClean="0">
                <a:latin typeface="Times New Roman" pitchFamily="18" charset="0"/>
                <a:ea typeface="Microsoft JhengHei UI Light" panose="020B0304030504040204" charset="-120"/>
                <a:cs typeface="Times New Roman" pitchFamily="18" charset="0"/>
              </a:rPr>
              <a:t> </a:t>
            </a:r>
            <a:r>
              <a:rPr lang="en-GB" altLang="en-US" b="1" dirty="0" smtClean="0">
                <a:solidFill>
                  <a:schemeClr val="bg2"/>
                </a:solidFill>
                <a:latin typeface="Times New Roman" pitchFamily="18" charset="0"/>
                <a:ea typeface="Microsoft JhengHei UI Light" panose="020B0304030504040204" charset="-120"/>
                <a:cs typeface="Times New Roman" pitchFamily="18" charset="0"/>
              </a:rPr>
              <a:t>It </a:t>
            </a:r>
            <a:r>
              <a:rPr lang="en-GB" altLang="en-US" b="1" dirty="0">
                <a:solidFill>
                  <a:schemeClr val="bg2"/>
                </a:solidFill>
                <a:latin typeface="Times New Roman" pitchFamily="18" charset="0"/>
                <a:ea typeface="Microsoft JhengHei UI Light" panose="020B0304030504040204" charset="-120"/>
                <a:cs typeface="Times New Roman" pitchFamily="18" charset="0"/>
              </a:rPr>
              <a:t>is a network of connected neurons which </a:t>
            </a:r>
          </a:p>
          <a:p>
            <a:pPr marL="139700" indent="0">
              <a:buNone/>
            </a:pPr>
            <a:r>
              <a:rPr lang="en-GB" altLang="en-US" b="1" dirty="0" smtClean="0">
                <a:solidFill>
                  <a:schemeClr val="bg2"/>
                </a:solidFill>
                <a:latin typeface="Times New Roman" pitchFamily="18" charset="0"/>
                <a:ea typeface="Microsoft JhengHei UI Light" panose="020B0304030504040204" charset="-120"/>
                <a:cs typeface="Times New Roman" pitchFamily="18" charset="0"/>
              </a:rPr>
              <a:t>        works </a:t>
            </a:r>
            <a:r>
              <a:rPr lang="en-GB" altLang="en-US" b="1" dirty="0">
                <a:solidFill>
                  <a:schemeClr val="bg2"/>
                </a:solidFill>
                <a:latin typeface="Times New Roman" pitchFamily="18" charset="0"/>
                <a:ea typeface="Microsoft JhengHei UI Light" panose="020B0304030504040204" charset="-120"/>
                <a:cs typeface="Times New Roman" pitchFamily="18" charset="0"/>
              </a:rPr>
              <a:t>together to solve complex (non-linear) </a:t>
            </a:r>
          </a:p>
          <a:p>
            <a:pPr marL="139700" indent="0">
              <a:buNone/>
            </a:pPr>
            <a:r>
              <a:rPr lang="en-GB" altLang="en-US" b="1" dirty="0" smtClean="0">
                <a:solidFill>
                  <a:schemeClr val="bg2"/>
                </a:solidFill>
                <a:latin typeface="Times New Roman" pitchFamily="18" charset="0"/>
                <a:ea typeface="Microsoft JhengHei UI Light" panose="020B0304030504040204" charset="-120"/>
                <a:cs typeface="Times New Roman" pitchFamily="18" charset="0"/>
              </a:rPr>
              <a:t>        problems.</a:t>
            </a:r>
            <a:endParaRPr lang="en-GB" altLang="en-US" b="1" dirty="0">
              <a:solidFill>
                <a:schemeClr val="bg2"/>
              </a:solidFill>
              <a:latin typeface="Times New Roman" pitchFamily="18" charset="0"/>
              <a:ea typeface="Microsoft JhengHei UI Light" panose="020B0304030504040204" charset="-120"/>
              <a:cs typeface="Times New Roman" pitchFamily="18" charset="0"/>
            </a:endParaRPr>
          </a:p>
          <a:p>
            <a:pPr marL="139700" indent="0">
              <a:buNone/>
            </a:pPr>
            <a:endParaRPr lang="en-GB" altLang="en-US" b="1" dirty="0">
              <a:solidFill>
                <a:schemeClr val="bg2"/>
              </a:solidFill>
              <a:latin typeface="Times New Roman" pitchFamily="18" charset="0"/>
              <a:ea typeface="Microsoft JhengHei UI Light" panose="020B0304030504040204" charset="-120"/>
              <a:cs typeface="Times New Roman" pitchFamily="18" charset="0"/>
            </a:endParaRPr>
          </a:p>
          <a:p>
            <a:r>
              <a:rPr lang="en-GB" altLang="en-US" b="1" dirty="0" smtClean="0">
                <a:solidFill>
                  <a:schemeClr val="bg2"/>
                </a:solidFill>
                <a:latin typeface="Times New Roman" pitchFamily="18" charset="0"/>
                <a:ea typeface="Microsoft JhengHei UI Light" panose="020B0304030504040204" charset="-120"/>
                <a:cs typeface="Times New Roman" pitchFamily="18" charset="0"/>
              </a:rPr>
              <a:t> Its </a:t>
            </a:r>
            <a:r>
              <a:rPr lang="en-GB" altLang="en-US" b="1" dirty="0">
                <a:solidFill>
                  <a:schemeClr val="bg2"/>
                </a:solidFill>
                <a:latin typeface="Times New Roman" pitchFamily="18" charset="0"/>
                <a:ea typeface="Microsoft JhengHei UI Light" panose="020B0304030504040204" charset="-120"/>
                <a:cs typeface="Times New Roman" pitchFamily="18" charset="0"/>
              </a:rPr>
              <a:t>inspiration was taken from the human brain where multiple neurons are connected.</a:t>
            </a:r>
          </a:p>
          <a:p>
            <a:pPr marL="139700" indent="0">
              <a:buNone/>
            </a:pPr>
            <a:endParaRPr lang="en-GB" altLang="en-US" b="1" dirty="0">
              <a:solidFill>
                <a:schemeClr val="bg2"/>
              </a:solidFill>
              <a:latin typeface="Times New Roman" pitchFamily="18" charset="0"/>
              <a:ea typeface="Microsoft JhengHei UI Light" panose="020B0304030504040204" charset="-120"/>
              <a:cs typeface="Times New Roman" pitchFamily="18" charset="0"/>
            </a:endParaRPr>
          </a:p>
          <a:p>
            <a:r>
              <a:rPr lang="en-GB" altLang="en-US" b="1" dirty="0">
                <a:solidFill>
                  <a:schemeClr val="bg2"/>
                </a:solidFill>
                <a:latin typeface="Times New Roman" pitchFamily="18" charset="0"/>
                <a:ea typeface="Microsoft JhengHei UI Light" panose="020B0304030504040204" charset="-120"/>
                <a:cs typeface="Times New Roman" pitchFamily="18" charset="0"/>
              </a:rPr>
              <a:t>MLP Classifier is used to compare the different extracted features to give the result.</a:t>
            </a:r>
          </a:p>
          <a:p>
            <a:pPr marL="139700" indent="0">
              <a:buNone/>
            </a:pPr>
            <a:endParaRPr lang="en-GB" altLang="en-US" b="1" dirty="0">
              <a:latin typeface="Microsoft JhengHei UI Light" panose="020B0304030504040204" charset="-120"/>
              <a:ea typeface="Microsoft JhengHei UI Light" panose="020B0304030504040204" charset="-120"/>
            </a:endParaRPr>
          </a:p>
        </p:txBody>
      </p:sp>
      <p:pic>
        <p:nvPicPr>
          <p:cNvPr id="5" name="Picture 4" descr="6"/>
          <p:cNvPicPr>
            <a:picLocks noChangeAspect="1"/>
          </p:cNvPicPr>
          <p:nvPr/>
        </p:nvPicPr>
        <p:blipFill>
          <a:blip r:embed="rId2"/>
          <a:stretch>
            <a:fillRect/>
          </a:stretch>
        </p:blipFill>
        <p:spPr>
          <a:xfrm>
            <a:off x="4708525" y="1918970"/>
            <a:ext cx="4250690" cy="2912110"/>
          </a:xfrm>
          <a:prstGeom prst="rect">
            <a:avLst/>
          </a:prstGeom>
        </p:spPr>
      </p:pic>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pic>
        <p:nvPicPr>
          <p:cNvPr id="265" name="Google Shape;265;p23"/>
          <p:cNvPicPr preferRelativeResize="0"/>
          <p:nvPr/>
        </p:nvPicPr>
        <p:blipFill rotWithShape="1">
          <a:blip r:embed="rId3"/>
          <a:srcRect b="9477"/>
          <a:stretch>
            <a:fillRect/>
          </a:stretch>
        </p:blipFill>
        <p:spPr>
          <a:xfrm>
            <a:off x="32" y="0"/>
            <a:ext cx="9144000" cy="5143500"/>
          </a:xfrm>
          <a:prstGeom prst="rect">
            <a:avLst/>
          </a:prstGeom>
          <a:noFill/>
          <a:ln>
            <a:noFill/>
          </a:ln>
        </p:spPr>
      </p:pic>
      <p:sp>
        <p:nvSpPr>
          <p:cNvPr id="266" name="Google Shape;266;p23"/>
          <p:cNvSpPr txBox="1">
            <a:spLocks noGrp="1"/>
          </p:cNvSpPr>
          <p:nvPr>
            <p:ph type="title"/>
          </p:nvPr>
        </p:nvSpPr>
        <p:spPr>
          <a:xfrm>
            <a:off x="490252" y="488250"/>
            <a:ext cx="67572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800" dirty="0">
                <a:latin typeface="Times New Roman" pitchFamily="18" charset="0"/>
                <a:cs typeface="Times New Roman" pitchFamily="18" charset="0"/>
              </a:rPr>
              <a:t>Technologies used </a:t>
            </a:r>
            <a:r>
              <a:rPr lang="en-GB" sz="2800" dirty="0" smtClean="0">
                <a:latin typeface="Times New Roman" pitchFamily="18" charset="0"/>
                <a:cs typeface="Times New Roman" pitchFamily="18" charset="0"/>
              </a:rPr>
              <a:t>:</a:t>
            </a:r>
            <a:r>
              <a:rPr lang="en-GB" sz="3000" b="1" dirty="0" smtClean="0"/>
              <a:t/>
            </a:r>
            <a:br>
              <a:rPr lang="en-GB" sz="3000" b="1" dirty="0" smtClean="0"/>
            </a:br>
            <a:endParaRPr sz="3000" b="1"/>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Dataset from online sources</a:t>
            </a:r>
            <a:endParaRPr sz="2400">
              <a:latin typeface="Times New Roman" pitchFamily="18" charset="0"/>
              <a:cs typeface="Times New Roman" pitchFamily="18" charset="0"/>
            </a:endParaRPr>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MLP classifier</a:t>
            </a:r>
            <a:endParaRPr sz="2400">
              <a:latin typeface="Times New Roman" pitchFamily="18" charset="0"/>
              <a:cs typeface="Times New Roman" pitchFamily="18" charset="0"/>
            </a:endParaRPr>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Packages like </a:t>
            </a:r>
            <a:r>
              <a:rPr lang="en-GB" sz="2400" dirty="0" err="1">
                <a:latin typeface="Times New Roman" pitchFamily="18" charset="0"/>
                <a:cs typeface="Times New Roman" pitchFamily="18" charset="0"/>
              </a:rPr>
              <a:t>os,glob,pickle</a:t>
            </a:r>
            <a:r>
              <a:rPr lang="en-GB" sz="2400" dirty="0">
                <a:latin typeface="Times New Roman" pitchFamily="18" charset="0"/>
                <a:cs typeface="Times New Roman" pitchFamily="18" charset="0"/>
              </a:rPr>
              <a:t> etc</a:t>
            </a:r>
            <a:endParaRPr sz="2400">
              <a:latin typeface="Times New Roman" pitchFamily="18" charset="0"/>
              <a:cs typeface="Times New Roman" pitchFamily="18" charset="0"/>
            </a:endParaRPr>
          </a:p>
          <a:p>
            <a:pPr marL="0" lvl="0" indent="0" algn="l" rtl="0">
              <a:spcBef>
                <a:spcPts val="0"/>
              </a:spcBef>
              <a:spcAft>
                <a:spcPts val="0"/>
              </a:spcAft>
              <a:buSzPts val="3600"/>
            </a:pPr>
            <a:r>
              <a:rPr lang="en-GB" sz="2400" dirty="0">
                <a:latin typeface="Times New Roman" pitchFamily="18" charset="0"/>
                <a:cs typeface="Times New Roman" pitchFamily="18" charset="0"/>
              </a:rPr>
              <a:t> </a:t>
            </a:r>
            <a:br>
              <a:rPr lang="en-GB" sz="2400" dirty="0">
                <a:latin typeface="Times New Roman" pitchFamily="18" charset="0"/>
                <a:cs typeface="Times New Roman" pitchFamily="18" charset="0"/>
              </a:rPr>
            </a:br>
            <a:r>
              <a:rPr lang="en-GB" sz="2400" dirty="0">
                <a:latin typeface="Times New Roman" pitchFamily="18" charset="0"/>
                <a:cs typeface="Times New Roman" pitchFamily="18" charset="0"/>
              </a:rPr>
              <a:t>     </a:t>
            </a:r>
            <a:r>
              <a:rPr lang="en-GB" sz="2400" dirty="0" smtClean="0">
                <a:latin typeface="Times New Roman" pitchFamily="18" charset="0"/>
                <a:cs typeface="Times New Roman" pitchFamily="18" charset="0"/>
              </a:rPr>
              <a:t>Implemented on  </a:t>
            </a:r>
            <a:r>
              <a:rPr lang="en-GB" sz="2400" dirty="0" err="1">
                <a:latin typeface="Times New Roman" pitchFamily="18" charset="0"/>
                <a:cs typeface="Times New Roman" pitchFamily="18" charset="0"/>
              </a:rPr>
              <a:t>jupyter</a:t>
            </a:r>
            <a:r>
              <a:rPr lang="en-GB" sz="2400" dirty="0">
                <a:latin typeface="Times New Roman" pitchFamily="18" charset="0"/>
                <a:cs typeface="Times New Roman" pitchFamily="18" charset="0"/>
              </a:rPr>
              <a:t> lab</a:t>
            </a:r>
            <a:endParaRPr sz="2400">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pic>
        <p:nvPicPr>
          <p:cNvPr id="303" name="Google Shape;303;p29"/>
          <p:cNvPicPr preferRelativeResize="0"/>
          <p:nvPr/>
        </p:nvPicPr>
        <p:blipFill rotWithShape="1">
          <a:blip r:embed="rId3"/>
          <a:srcRect b="9477"/>
          <a:stretch>
            <a:fillRect/>
          </a:stretch>
        </p:blipFill>
        <p:spPr>
          <a:xfrm>
            <a:off x="-32" y="0"/>
            <a:ext cx="9144000" cy="5143500"/>
          </a:xfrm>
          <a:prstGeom prst="rect">
            <a:avLst/>
          </a:prstGeom>
          <a:noFill/>
          <a:ln>
            <a:noFill/>
          </a:ln>
        </p:spPr>
      </p:pic>
      <p:sp>
        <p:nvSpPr>
          <p:cNvPr id="304" name="Google Shape;304;p29"/>
          <p:cNvSpPr txBox="1">
            <a:spLocks noGrp="1"/>
          </p:cNvSpPr>
          <p:nvPr>
            <p:ph type="title"/>
          </p:nvPr>
        </p:nvSpPr>
        <p:spPr>
          <a:xfrm>
            <a:off x="428596" y="357172"/>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800" dirty="0">
                <a:latin typeface="Times New Roman" pitchFamily="18" charset="0"/>
                <a:cs typeface="Times New Roman" pitchFamily="18" charset="0"/>
              </a:rPr>
              <a:t>Technical specification </a:t>
            </a:r>
            <a:r>
              <a:rPr lang="en-GB" sz="2800" dirty="0" smtClean="0">
                <a:latin typeface="Times New Roman" pitchFamily="18" charset="0"/>
                <a:cs typeface="Times New Roman" pitchFamily="18" charset="0"/>
              </a:rPr>
              <a:t>:</a:t>
            </a:r>
            <a:r>
              <a:rPr lang="en-GB" sz="3000" b="1" dirty="0" smtClean="0"/>
              <a:t/>
            </a:r>
            <a:br>
              <a:rPr lang="en-GB" sz="3000" b="1" dirty="0" smtClean="0"/>
            </a:br>
            <a:endParaRPr sz="3000" b="1"/>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Clear audio without noise </a:t>
            </a:r>
            <a:endParaRPr sz="2400">
              <a:latin typeface="Times New Roman" pitchFamily="18" charset="0"/>
              <a:cs typeface="Times New Roman" pitchFamily="18" charset="0"/>
            </a:endParaRPr>
          </a:p>
          <a:p>
            <a:pPr marL="457200" lvl="0" indent="-457200" algn="l" rtl="0">
              <a:spcBef>
                <a:spcPts val="0"/>
              </a:spcBef>
              <a:spcAft>
                <a:spcPts val="0"/>
              </a:spcAft>
              <a:buSzPts val="3600"/>
              <a:buChar char="●"/>
            </a:pPr>
            <a:r>
              <a:rPr lang="en-GB" sz="2400" dirty="0" err="1">
                <a:latin typeface="Times New Roman" pitchFamily="18" charset="0"/>
                <a:cs typeface="Times New Roman" pitchFamily="18" charset="0"/>
              </a:rPr>
              <a:t>jupyter</a:t>
            </a:r>
            <a:r>
              <a:rPr lang="en-GB" sz="2400" dirty="0">
                <a:latin typeface="Times New Roman" pitchFamily="18" charset="0"/>
                <a:cs typeface="Times New Roman" pitchFamily="18" charset="0"/>
              </a:rPr>
              <a:t> lab</a:t>
            </a:r>
            <a:endParaRPr sz="2400">
              <a:latin typeface="Times New Roman" pitchFamily="18" charset="0"/>
              <a:cs typeface="Times New Roman" pitchFamily="18" charset="0"/>
            </a:endParaRPr>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And just a computer...</a:t>
            </a:r>
            <a:endParaRPr sz="2400">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pic>
        <p:nvPicPr>
          <p:cNvPr id="303" name="Google Shape;303;p29"/>
          <p:cNvPicPr preferRelativeResize="0"/>
          <p:nvPr/>
        </p:nvPicPr>
        <p:blipFill rotWithShape="1">
          <a:blip r:embed="rId3"/>
          <a:srcRect b="9477"/>
          <a:stretch>
            <a:fillRect/>
          </a:stretch>
        </p:blipFill>
        <p:spPr>
          <a:xfrm>
            <a:off x="32" y="0"/>
            <a:ext cx="9144000" cy="5143500"/>
          </a:xfrm>
          <a:prstGeom prst="rect">
            <a:avLst/>
          </a:prstGeom>
          <a:noFill/>
          <a:ln>
            <a:noFill/>
          </a:ln>
        </p:spPr>
      </p:pic>
      <p:sp>
        <p:nvSpPr>
          <p:cNvPr id="304" name="Google Shape;304;p29"/>
          <p:cNvSpPr txBox="1">
            <a:spLocks noGrp="1"/>
          </p:cNvSpPr>
          <p:nvPr>
            <p:ph type="title"/>
          </p:nvPr>
        </p:nvSpPr>
        <p:spPr>
          <a:xfrm>
            <a:off x="167005" y="0"/>
            <a:ext cx="3569970" cy="192532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800" dirty="0">
                <a:latin typeface="Times New Roman" pitchFamily="18" charset="0"/>
                <a:cs typeface="Times New Roman" pitchFamily="18" charset="0"/>
              </a:rPr>
              <a:t>Output Screens:</a:t>
            </a:r>
            <a:r>
              <a:rPr lang="en-IN" sz="3600" dirty="0"/>
              <a:t/>
            </a:r>
            <a:br>
              <a:rPr lang="en-IN" sz="3600" dirty="0"/>
            </a:br>
            <a:endParaRPr lang="en-IN" sz="3600" dirty="0"/>
          </a:p>
        </p:txBody>
      </p:sp>
      <p:pic>
        <p:nvPicPr>
          <p:cNvPr id="2" name="Picture 1" descr="f"/>
          <p:cNvPicPr>
            <a:picLocks noChangeAspect="1"/>
          </p:cNvPicPr>
          <p:nvPr/>
        </p:nvPicPr>
        <p:blipFill>
          <a:blip r:embed="rId4"/>
          <a:stretch>
            <a:fillRect/>
          </a:stretch>
        </p:blipFill>
        <p:spPr>
          <a:xfrm>
            <a:off x="5143504" y="1000114"/>
            <a:ext cx="3040380" cy="716280"/>
          </a:xfrm>
          <a:prstGeom prst="rect">
            <a:avLst/>
          </a:prstGeom>
        </p:spPr>
      </p:pic>
      <p:pic>
        <p:nvPicPr>
          <p:cNvPr id="3" name="Picture 2" descr="hh"/>
          <p:cNvPicPr>
            <a:picLocks noChangeAspect="1"/>
          </p:cNvPicPr>
          <p:nvPr/>
        </p:nvPicPr>
        <p:blipFill>
          <a:blip r:embed="rId5"/>
          <a:stretch>
            <a:fillRect/>
          </a:stretch>
        </p:blipFill>
        <p:spPr>
          <a:xfrm>
            <a:off x="214282" y="2000246"/>
            <a:ext cx="6057900" cy="1341120"/>
          </a:xfrm>
          <a:prstGeom prst="rect">
            <a:avLst/>
          </a:prstGeom>
        </p:spPr>
      </p:pic>
      <p:pic>
        <p:nvPicPr>
          <p:cNvPr id="4" name="Picture 3" descr="5"/>
          <p:cNvPicPr>
            <a:picLocks noChangeAspect="1"/>
          </p:cNvPicPr>
          <p:nvPr/>
        </p:nvPicPr>
        <p:blipFill>
          <a:blip r:embed="rId6"/>
          <a:stretch>
            <a:fillRect/>
          </a:stretch>
        </p:blipFill>
        <p:spPr>
          <a:xfrm>
            <a:off x="4214810" y="3500444"/>
            <a:ext cx="4652645" cy="1482725"/>
          </a:xfrm>
          <a:prstGeom prst="rect">
            <a:avLst/>
          </a:prstGeom>
        </p:spPr>
      </p:pic>
      <p:sp>
        <p:nvSpPr>
          <p:cNvPr id="7" name="TextBox 6"/>
          <p:cNvSpPr txBox="1"/>
          <p:nvPr/>
        </p:nvSpPr>
        <p:spPr>
          <a:xfrm>
            <a:off x="1785918" y="1071552"/>
            <a:ext cx="2786082" cy="584775"/>
          </a:xfrm>
          <a:prstGeom prst="rect">
            <a:avLst/>
          </a:prstGeom>
          <a:noFill/>
        </p:spPr>
        <p:txBody>
          <a:bodyPr wrap="square" rtlCol="0">
            <a:spAutoFit/>
          </a:bodyPr>
          <a:lstStyle/>
          <a:p>
            <a:r>
              <a:rPr lang="en-US" dirty="0" smtClean="0">
                <a:solidFill>
                  <a:schemeClr val="bg1"/>
                </a:solidFill>
              </a:rPr>
              <a:t>                </a:t>
            </a:r>
            <a:r>
              <a:rPr lang="en-US" sz="1600" dirty="0" smtClean="0">
                <a:solidFill>
                  <a:schemeClr val="bg1"/>
                </a:solidFill>
              </a:rPr>
              <a:t>(Training , Testing)</a:t>
            </a:r>
          </a:p>
          <a:p>
            <a:r>
              <a:rPr lang="en-US" sz="1600" dirty="0" smtClean="0">
                <a:solidFill>
                  <a:schemeClr val="bg1"/>
                </a:solidFill>
              </a:rPr>
              <a:t>              Extracted Features </a:t>
            </a:r>
            <a:endParaRPr lang="en-US" sz="1600" dirty="0">
              <a:solidFill>
                <a:schemeClr val="bg1"/>
              </a:solidFill>
            </a:endParaRPr>
          </a:p>
        </p:txBody>
      </p:sp>
      <p:sp>
        <p:nvSpPr>
          <p:cNvPr id="8" name="TextBox 7"/>
          <p:cNvSpPr txBox="1"/>
          <p:nvPr/>
        </p:nvSpPr>
        <p:spPr>
          <a:xfrm>
            <a:off x="6786578" y="2357436"/>
            <a:ext cx="2071702" cy="584775"/>
          </a:xfrm>
          <a:prstGeom prst="rect">
            <a:avLst/>
          </a:prstGeom>
          <a:noFill/>
        </p:spPr>
        <p:txBody>
          <a:bodyPr wrap="square" rtlCol="0">
            <a:spAutoFit/>
          </a:bodyPr>
          <a:lstStyle/>
          <a:p>
            <a:r>
              <a:rPr lang="en-US" sz="1600" dirty="0" smtClean="0">
                <a:solidFill>
                  <a:schemeClr val="bg1"/>
                </a:solidFill>
              </a:rPr>
              <a:t>MLP Classifier and its parameters</a:t>
            </a:r>
            <a:endParaRPr lang="en-US" sz="1600" dirty="0">
              <a:solidFill>
                <a:schemeClr val="bg1"/>
              </a:solidFill>
            </a:endParaRPr>
          </a:p>
        </p:txBody>
      </p:sp>
      <p:sp>
        <p:nvSpPr>
          <p:cNvPr id="9" name="TextBox 8"/>
          <p:cNvSpPr txBox="1"/>
          <p:nvPr/>
        </p:nvSpPr>
        <p:spPr>
          <a:xfrm>
            <a:off x="1571604" y="4000510"/>
            <a:ext cx="2613623" cy="369332"/>
          </a:xfrm>
          <a:prstGeom prst="rect">
            <a:avLst/>
          </a:prstGeom>
          <a:noFill/>
        </p:spPr>
        <p:txBody>
          <a:bodyPr wrap="square" rtlCol="0">
            <a:spAutoFit/>
          </a:bodyPr>
          <a:lstStyle/>
          <a:p>
            <a:r>
              <a:rPr lang="en-US" sz="1800" dirty="0" smtClean="0">
                <a:solidFill>
                  <a:schemeClr val="bg1"/>
                </a:solidFill>
              </a:rPr>
              <a:t>Overall  Accuracy </a:t>
            </a:r>
            <a:endParaRPr lang="en-US" sz="1800" dirty="0">
              <a:solidFill>
                <a:schemeClr val="bg1"/>
              </a:solidFill>
            </a:endParaRPr>
          </a:p>
        </p:txBody>
      </p:sp>
      <p:sp>
        <p:nvSpPr>
          <p:cNvPr id="10" name="Right Arrow 9"/>
          <p:cNvSpPr/>
          <p:nvPr/>
        </p:nvSpPr>
        <p:spPr>
          <a:xfrm>
            <a:off x="4572000" y="1285866"/>
            <a:ext cx="285752" cy="214314"/>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1" name="Right Arrow 10"/>
          <p:cNvSpPr/>
          <p:nvPr/>
        </p:nvSpPr>
        <p:spPr>
          <a:xfrm>
            <a:off x="3643306" y="4143386"/>
            <a:ext cx="285752" cy="214314"/>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2" name="Right Arrow 11"/>
          <p:cNvSpPr/>
          <p:nvPr/>
        </p:nvSpPr>
        <p:spPr>
          <a:xfrm>
            <a:off x="6500826" y="2500312"/>
            <a:ext cx="285752" cy="214314"/>
          </a:xfrm>
          <a:prstGeom prst="rightArrow">
            <a:avLst/>
          </a:prstGeom>
          <a:solidFill>
            <a:schemeClr val="bg1"/>
          </a:solidFill>
          <a:scene3d>
            <a:camera prst="orthographicFront">
              <a:rot lat="0" lon="0" rev="10799999"/>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284;p26"/>
          <p:cNvPicPr preferRelativeResize="0"/>
          <p:nvPr/>
        </p:nvPicPr>
        <p:blipFill rotWithShape="1">
          <a:blip r:embed="rId2"/>
          <a:srcRect b="9477"/>
          <a:stretch>
            <a:fillRect/>
          </a:stretch>
        </p:blipFill>
        <p:spPr>
          <a:xfrm>
            <a:off x="32" y="0"/>
            <a:ext cx="9144000" cy="5143500"/>
          </a:xfrm>
          <a:prstGeom prst="rect">
            <a:avLst/>
          </a:prstGeom>
          <a:noFill/>
          <a:ln>
            <a:noFill/>
          </a:ln>
        </p:spPr>
      </p:pic>
      <p:sp>
        <p:nvSpPr>
          <p:cNvPr id="3" name="Rectangle 2"/>
          <p:cNvSpPr/>
          <p:nvPr/>
        </p:nvSpPr>
        <p:spPr>
          <a:xfrm>
            <a:off x="642910" y="1000114"/>
            <a:ext cx="6072214" cy="2800767"/>
          </a:xfrm>
          <a:prstGeom prst="rect">
            <a:avLst/>
          </a:prstGeom>
        </p:spPr>
        <p:txBody>
          <a:bodyPr wrap="square">
            <a:spAutoFit/>
          </a:bodyPr>
          <a:lstStyle/>
          <a:p>
            <a:pPr lvl="0"/>
            <a:r>
              <a:rPr lang="en-US" sz="2800" dirty="0" smtClean="0">
                <a:solidFill>
                  <a:schemeClr val="bg1"/>
                </a:solidFill>
                <a:latin typeface="Times New Roman" pitchFamily="18" charset="0"/>
                <a:cs typeface="Times New Roman" pitchFamily="18" charset="0"/>
              </a:rPr>
              <a:t>Future Improvement :</a:t>
            </a:r>
            <a:r>
              <a:rPr lang="en-US" sz="2800" b="1" dirty="0" smtClean="0">
                <a:solidFill>
                  <a:schemeClr val="bg1"/>
                </a:solidFill>
                <a:latin typeface="Times New Roman" pitchFamily="18" charset="0"/>
                <a:cs typeface="Times New Roman" pitchFamily="18" charset="0"/>
              </a:rPr>
              <a:t/>
            </a:r>
            <a:br>
              <a:rPr lang="en-US" sz="2800" b="1" dirty="0" smtClean="0">
                <a:solidFill>
                  <a:schemeClr val="bg1"/>
                </a:solidFill>
                <a:latin typeface="Times New Roman" pitchFamily="18" charset="0"/>
                <a:cs typeface="Times New Roman" pitchFamily="18" charset="0"/>
              </a:rPr>
            </a:br>
            <a:endParaRPr lang="en-US" sz="2800" b="1" dirty="0" smtClean="0">
              <a:solidFill>
                <a:schemeClr val="bg1"/>
              </a:solidFill>
              <a:latin typeface="Times New Roman" pitchFamily="18" charset="0"/>
              <a:cs typeface="Times New Roman" pitchFamily="18" charset="0"/>
            </a:endParaRPr>
          </a:p>
          <a:p>
            <a:pPr marL="457200" lvl="0" indent="-381000">
              <a:buSzPts val="2400"/>
              <a:buFont typeface="Arial" pitchFamily="34" charset="0"/>
              <a:buChar char="•"/>
            </a:pPr>
            <a:r>
              <a:rPr lang="en-US" sz="2400" dirty="0" smtClean="0">
                <a:solidFill>
                  <a:schemeClr val="bg1"/>
                </a:solidFill>
                <a:latin typeface="Times New Roman" pitchFamily="18" charset="0"/>
                <a:cs typeface="Times New Roman" pitchFamily="18" charset="0"/>
              </a:rPr>
              <a:t>Songs </a:t>
            </a:r>
            <a:r>
              <a:rPr lang="en-US" sz="2400" dirty="0" smtClean="0">
                <a:solidFill>
                  <a:schemeClr val="bg1"/>
                </a:solidFill>
                <a:latin typeface="Times New Roman" pitchFamily="18" charset="0"/>
                <a:cs typeface="Times New Roman" pitchFamily="18" charset="0"/>
              </a:rPr>
              <a:t>given </a:t>
            </a:r>
            <a:r>
              <a:rPr lang="en-US" sz="2400" dirty="0" smtClean="0">
                <a:solidFill>
                  <a:schemeClr val="bg1"/>
                </a:solidFill>
                <a:latin typeface="Times New Roman" pitchFamily="18" charset="0"/>
                <a:cs typeface="Times New Roman" pitchFamily="18" charset="0"/>
              </a:rPr>
              <a:t>based on </a:t>
            </a:r>
            <a:r>
              <a:rPr lang="en-US" sz="2400" dirty="0" smtClean="0">
                <a:solidFill>
                  <a:schemeClr val="bg1"/>
                </a:solidFill>
                <a:latin typeface="Times New Roman" pitchFamily="18" charset="0"/>
                <a:cs typeface="Times New Roman" pitchFamily="18" charset="0"/>
              </a:rPr>
              <a:t>emotion</a:t>
            </a:r>
          </a:p>
          <a:p>
            <a:pPr marL="457200" lvl="0" indent="-381000">
              <a:buSzPts val="2400"/>
            </a:pPr>
            <a:r>
              <a:rPr lang="en-US" sz="2400" dirty="0" smtClean="0">
                <a:solidFill>
                  <a:schemeClr val="bg1"/>
                </a:solidFill>
                <a:latin typeface="Times New Roman" pitchFamily="18" charset="0"/>
                <a:cs typeface="Times New Roman" pitchFamily="18" charset="0"/>
              </a:rPr>
              <a:t> </a:t>
            </a:r>
            <a:endParaRPr lang="en-US" sz="2400" dirty="0" smtClean="0">
              <a:solidFill>
                <a:schemeClr val="bg1"/>
              </a:solidFill>
              <a:latin typeface="Times New Roman" pitchFamily="18" charset="0"/>
              <a:cs typeface="Times New Roman" pitchFamily="18" charset="0"/>
            </a:endParaRPr>
          </a:p>
          <a:p>
            <a:pPr marL="457200" lvl="0" indent="-381000">
              <a:buSzPts val="2400"/>
              <a:buFont typeface="Arial" pitchFamily="34" charset="0"/>
              <a:buChar char="•"/>
            </a:pPr>
            <a:r>
              <a:rPr lang="en-US" sz="2400" dirty="0" smtClean="0">
                <a:solidFill>
                  <a:schemeClr val="bg1"/>
                </a:solidFill>
                <a:latin typeface="Times New Roman" pitchFamily="18" charset="0"/>
                <a:cs typeface="Times New Roman" pitchFamily="18" charset="0"/>
              </a:rPr>
              <a:t>Tells emotion through </a:t>
            </a:r>
            <a:r>
              <a:rPr lang="en-US" sz="2400" dirty="0" smtClean="0">
                <a:solidFill>
                  <a:schemeClr val="bg1"/>
                </a:solidFill>
                <a:latin typeface="Times New Roman" pitchFamily="18" charset="0"/>
                <a:cs typeface="Times New Roman" pitchFamily="18" charset="0"/>
              </a:rPr>
              <a:t>speech</a:t>
            </a:r>
          </a:p>
          <a:p>
            <a:pPr marL="457200" lvl="0" indent="-381000">
              <a:buSzPts val="2400"/>
              <a:buFont typeface="Arial" pitchFamily="34" charset="0"/>
              <a:buChar char="•"/>
            </a:pPr>
            <a:endParaRPr lang="en-US" sz="2400" dirty="0" smtClean="0">
              <a:solidFill>
                <a:schemeClr val="bg1"/>
              </a:solidFill>
              <a:latin typeface="Times New Roman" pitchFamily="18" charset="0"/>
              <a:cs typeface="Times New Roman" pitchFamily="18" charset="0"/>
            </a:endParaRPr>
          </a:p>
          <a:p>
            <a:pPr marL="457200" lvl="0" indent="-381000">
              <a:buSzPts val="2400"/>
              <a:buFont typeface="Arial" pitchFamily="34" charset="0"/>
              <a:buChar char="•"/>
            </a:pPr>
            <a:r>
              <a:rPr lang="en-US" sz="2400" dirty="0" smtClean="0">
                <a:solidFill>
                  <a:schemeClr val="bg1"/>
                </a:solidFill>
                <a:latin typeface="Times New Roman" pitchFamily="18" charset="0"/>
                <a:cs typeface="Times New Roman" pitchFamily="18" charset="0"/>
              </a:rPr>
              <a:t>Working for noise data</a:t>
            </a:r>
            <a:endParaRPr lang="en-US" sz="2400" dirty="0">
              <a:solidFill>
                <a:schemeClr val="bg1"/>
              </a:solidFill>
            </a:endParaRPr>
          </a:p>
        </p:txBody>
      </p:sp>
      <p:sp>
        <p:nvSpPr>
          <p:cNvPr id="6" name="Right Arrow 5"/>
          <p:cNvSpPr/>
          <p:nvPr/>
        </p:nvSpPr>
        <p:spPr>
          <a:xfrm>
            <a:off x="857224" y="2071684"/>
            <a:ext cx="214314" cy="142876"/>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Right Arrow 6"/>
          <p:cNvSpPr/>
          <p:nvPr/>
        </p:nvSpPr>
        <p:spPr>
          <a:xfrm>
            <a:off x="857224" y="2786064"/>
            <a:ext cx="214314" cy="142876"/>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p:cNvSpPr/>
          <p:nvPr/>
        </p:nvSpPr>
        <p:spPr>
          <a:xfrm>
            <a:off x="857224" y="3500444"/>
            <a:ext cx="214314" cy="142876"/>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5"/>
          <p:cNvSpPr txBox="1">
            <a:spLocks noGrp="1"/>
          </p:cNvSpPr>
          <p:nvPr>
            <p:ph type="title"/>
          </p:nvPr>
        </p:nvSpPr>
        <p:spPr>
          <a:xfrm>
            <a:off x="282036" y="55965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altLang="en-GB" dirty="0">
                <a:latin typeface="Times New Roman" pitchFamily="18" charset="0"/>
                <a:cs typeface="Times New Roman" pitchFamily="18" charset="0"/>
              </a:rPr>
              <a:t>Conclusion</a:t>
            </a:r>
            <a:r>
              <a:rPr lang="en-IN" altLang="en-GB" b="1" dirty="0"/>
              <a:t> </a:t>
            </a:r>
            <a:r>
              <a:rPr lang="en-IN" altLang="en-GB" b="1" dirty="0" smtClean="0"/>
              <a:t>:</a:t>
            </a:r>
            <a:endParaRPr lang="en-IN" altLang="en-GB" b="1" dirty="0"/>
          </a:p>
        </p:txBody>
      </p:sp>
      <p:sp>
        <p:nvSpPr>
          <p:cNvPr id="203" name="Google Shape;203;p15"/>
          <p:cNvSpPr txBox="1">
            <a:spLocks noGrp="1"/>
          </p:cNvSpPr>
          <p:nvPr>
            <p:ph type="body" idx="1"/>
          </p:nvPr>
        </p:nvSpPr>
        <p:spPr>
          <a:xfrm>
            <a:off x="0" y="1928808"/>
            <a:ext cx="9093200" cy="2954655"/>
          </a:xfrm>
          <a:prstGeom prst="rect">
            <a:avLst/>
          </a:prstGeom>
        </p:spPr>
        <p:txBody>
          <a:bodyPr spcFirstLastPara="1" wrap="square" lIns="91425" tIns="91425" rIns="91425" bIns="91425" anchor="t" anchorCtr="0">
            <a:noAutofit/>
          </a:bodyPr>
          <a:lstStyle/>
          <a:p>
            <a:pPr marL="139700" indent="0" algn="l">
              <a:buNone/>
            </a:pPr>
            <a:r>
              <a:rPr sz="2400" b="1">
                <a:sym typeface="+mn-ea"/>
              </a:rPr>
              <a:t>               </a:t>
            </a:r>
            <a:r>
              <a:rPr sz="2400" b="1">
                <a:solidFill>
                  <a:schemeClr val="bg2">
                    <a:lumMod val="50000"/>
                  </a:schemeClr>
                </a:solidFill>
                <a:sym typeface="+mn-ea"/>
              </a:rPr>
              <a:t>       </a:t>
            </a:r>
            <a:r>
              <a:rPr lang="en-US" sz="2400" dirty="0" smtClean="0">
                <a:solidFill>
                  <a:schemeClr val="bg2">
                    <a:lumMod val="50000"/>
                  </a:schemeClr>
                </a:solidFill>
                <a:latin typeface="Tw Cen MT Condensed" pitchFamily="34" charset="0"/>
                <a:sym typeface="+mn-ea"/>
              </a:rPr>
              <a:t>T</a:t>
            </a:r>
            <a:r>
              <a:rPr sz="2400" smtClean="0">
                <a:solidFill>
                  <a:schemeClr val="bg2">
                    <a:lumMod val="50000"/>
                  </a:schemeClr>
                </a:solidFill>
                <a:latin typeface="Tw Cen MT Condensed" pitchFamily="34" charset="0"/>
                <a:sym typeface="+mn-ea"/>
              </a:rPr>
              <a:t>he </a:t>
            </a:r>
            <a:r>
              <a:rPr sz="2400">
                <a:solidFill>
                  <a:schemeClr val="bg2">
                    <a:lumMod val="50000"/>
                  </a:schemeClr>
                </a:solidFill>
                <a:latin typeface="Tw Cen MT Condensed" pitchFamily="34" charset="0"/>
                <a:sym typeface="+mn-ea"/>
              </a:rPr>
              <a:t>idea of detecting the emotional state of a person by speech processing techniques. The study on words and letters under different emotional situations proved that the emotional state can alter the speech. It was observed that there are distinguishable features in a speech segment </a:t>
            </a:r>
            <a:r>
              <a:rPr sz="2400" smtClean="0">
                <a:solidFill>
                  <a:schemeClr val="bg2">
                    <a:lumMod val="50000"/>
                  </a:schemeClr>
                </a:solidFill>
                <a:latin typeface="Tw Cen MT Condensed" pitchFamily="34" charset="0"/>
                <a:sym typeface="+mn-ea"/>
              </a:rPr>
              <a:t>that characterizes </a:t>
            </a:r>
            <a:r>
              <a:rPr sz="2400">
                <a:solidFill>
                  <a:schemeClr val="bg2">
                    <a:lumMod val="50000"/>
                  </a:schemeClr>
                </a:solidFill>
                <a:latin typeface="Tw Cen MT Condensed" pitchFamily="34" charset="0"/>
                <a:sym typeface="+mn-ea"/>
              </a:rPr>
              <a:t>each emotion state. After performing the classification tests on a dataset , it was observed that it is better considering data from an individual subject rather than a group of people. </a:t>
            </a:r>
            <a:endParaRPr lang="en-IN" sz="2400" dirty="0">
              <a:solidFill>
                <a:schemeClr val="bg2">
                  <a:lumMod val="50000"/>
                </a:schemeClr>
              </a:solidFill>
              <a:latin typeface="Tw Cen MT Condensed" pitchFamily="34" charset="0"/>
              <a:sym typeface="+mn-ea"/>
            </a:endParaRPr>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pic>
        <p:nvPicPr>
          <p:cNvPr id="316" name="Google Shape;316;p31" descr="Overhead shot of young people sitting on a boardwalk"/>
          <p:cNvPicPr preferRelativeResize="0"/>
          <p:nvPr/>
        </p:nvPicPr>
        <p:blipFill rotWithShape="1">
          <a:blip r:embed="rId3"/>
          <a:srcRect t="8630" r="1254" b="8063"/>
          <a:stretch>
            <a:fillRect/>
          </a:stretch>
        </p:blipFill>
        <p:spPr>
          <a:xfrm>
            <a:off x="-15435" y="1"/>
            <a:ext cx="9174676" cy="5143501"/>
          </a:xfrm>
          <a:prstGeom prst="rect">
            <a:avLst/>
          </a:prstGeom>
          <a:noFill/>
          <a:ln>
            <a:noFill/>
          </a:ln>
        </p:spPr>
      </p:pic>
      <p:sp>
        <p:nvSpPr>
          <p:cNvPr id="317" name="Google Shape;317;p31"/>
          <p:cNvSpPr txBox="1">
            <a:spLocks noGrp="1"/>
          </p:cNvSpPr>
          <p:nvPr>
            <p:ph type="title"/>
          </p:nvPr>
        </p:nvSpPr>
        <p:spPr>
          <a:xfrm>
            <a:off x="507397" y="526350"/>
            <a:ext cx="80988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800" dirty="0">
                <a:latin typeface="Times New Roman" pitchFamily="18" charset="0"/>
                <a:cs typeface="Times New Roman" pitchFamily="18" charset="0"/>
              </a:rPr>
              <a:t>References : </a:t>
            </a:r>
            <a:endParaRPr sz="2800">
              <a:latin typeface="Times New Roman" pitchFamily="18" charset="0"/>
              <a:cs typeface="Times New Roman" pitchFamily="18" charset="0"/>
            </a:endParaRPr>
          </a:p>
          <a:p>
            <a:pPr marL="457200" lvl="0" indent="-330200" algn="l" rtl="0">
              <a:spcBef>
                <a:spcPts val="1000"/>
              </a:spcBef>
              <a:spcAft>
                <a:spcPts val="0"/>
              </a:spcAft>
              <a:buSzPts val="1600"/>
              <a:buChar char="●"/>
            </a:pPr>
            <a:r>
              <a:rPr lang="en-GB" sz="1600" u="sng" dirty="0">
                <a:solidFill>
                  <a:schemeClr val="hlink"/>
                </a:solidFill>
                <a:hlinkClick r:id="rId4"/>
              </a:rPr>
              <a:t>http://</a:t>
            </a:r>
            <a:r>
              <a:rPr lang="en-GB" sz="1600" u="sng" dirty="0">
                <a:solidFill>
                  <a:schemeClr val="hlink"/>
                </a:solidFill>
              </a:rPr>
              <a:t>www.ldc.upenn.edu/Catalog/CatalogEntry.jsp?catalogId=LDC2002S28</a:t>
            </a:r>
          </a:p>
          <a:p>
            <a:pPr marL="457200" lvl="0" indent="-330200" algn="l" rtl="0">
              <a:spcBef>
                <a:spcPts val="0"/>
              </a:spcBef>
              <a:spcAft>
                <a:spcPts val="0"/>
              </a:spcAft>
              <a:buSzPts val="1600"/>
              <a:buChar char="●"/>
            </a:pPr>
            <a:r>
              <a:rPr lang="en-GB" sz="1600" u="sng" dirty="0">
                <a:solidFill>
                  <a:schemeClr val="hlink"/>
                </a:solidFill>
                <a:hlinkClick r:id="rId5"/>
              </a:rPr>
              <a:t>http://</a:t>
            </a:r>
            <a:r>
              <a:rPr lang="en-GB" sz="1600" u="sng" dirty="0">
                <a:solidFill>
                  <a:schemeClr val="hlink"/>
                </a:solidFill>
              </a:rPr>
              <a:t> </a:t>
            </a:r>
            <a:r>
              <a:rPr lang="en-GB" sz="1600" u="sng" dirty="0" err="1">
                <a:solidFill>
                  <a:schemeClr val="hlink"/>
                </a:solidFill>
              </a:rPr>
              <a:t>D.Talkin</a:t>
            </a:r>
            <a:r>
              <a:rPr lang="en-GB" sz="1600" u="sng" dirty="0">
                <a:solidFill>
                  <a:schemeClr val="hlink"/>
                </a:solidFill>
              </a:rPr>
              <a:t>, “A Robust Algorithm for Pitch Tracking (RAPT)”, Speech Coding &amp; Synthesis,1995 </a:t>
            </a:r>
          </a:p>
          <a:p>
            <a:pPr marL="457200" lvl="0" indent="-330200" algn="l" rtl="0">
              <a:spcBef>
                <a:spcPts val="0"/>
              </a:spcBef>
              <a:spcAft>
                <a:spcPts val="0"/>
              </a:spcAft>
              <a:buSzPts val="1600"/>
              <a:buChar char="●"/>
            </a:pPr>
            <a:r>
              <a:rPr lang="en-GB" sz="1600" u="sng" dirty="0">
                <a:solidFill>
                  <a:schemeClr val="hlink"/>
                </a:solidFill>
              </a:rPr>
              <a:t> </a:t>
            </a:r>
            <a:r>
              <a:rPr lang="en-GB" sz="1600" u="sng" dirty="0" err="1">
                <a:solidFill>
                  <a:schemeClr val="hlink"/>
                </a:solidFill>
              </a:rPr>
              <a:t>T.Bänziger</a:t>
            </a:r>
            <a:r>
              <a:rPr lang="en-GB" sz="1600" u="sng" dirty="0">
                <a:solidFill>
                  <a:schemeClr val="hlink"/>
                </a:solidFill>
              </a:rPr>
              <a:t>, </a:t>
            </a:r>
            <a:r>
              <a:rPr lang="en-GB" sz="1600" u="sng" dirty="0" err="1">
                <a:solidFill>
                  <a:schemeClr val="hlink"/>
                </a:solidFill>
              </a:rPr>
              <a:t>K.R.Scherer</a:t>
            </a:r>
            <a:r>
              <a:rPr lang="en-GB" sz="1600" u="sng" dirty="0">
                <a:solidFill>
                  <a:schemeClr val="hlink"/>
                </a:solidFill>
              </a:rPr>
              <a:t>, “The role of intonation in emotional expression”, Speech      Communication, Vol.46, 252-267, 2005</a:t>
            </a:r>
            <a:endParaRPr sz="1600"/>
          </a:p>
          <a:p>
            <a:pPr marL="457200" lvl="0" indent="-330200" algn="l" rtl="0">
              <a:spcBef>
                <a:spcPts val="0"/>
              </a:spcBef>
              <a:spcAft>
                <a:spcPts val="0"/>
              </a:spcAft>
              <a:buSzPts val="1600"/>
              <a:buChar char="●"/>
            </a:pPr>
            <a:r>
              <a:rPr lang="en-GB" sz="1600" u="sng" dirty="0">
                <a:solidFill>
                  <a:schemeClr val="hlink"/>
                </a:solidFill>
              </a:rPr>
              <a:t>https://data-flair.training/blogs/python-mini-project-speech-emotion-recognition. </a:t>
            </a:r>
          </a:p>
          <a:p>
            <a:pPr marL="0" lvl="0" indent="0" algn="l" rtl="0">
              <a:spcBef>
                <a:spcPts val="1000"/>
              </a:spcBef>
              <a:spcAft>
                <a:spcPts val="1000"/>
              </a:spcAft>
              <a:buNone/>
            </a:pPr>
            <a:endParaRPr sz="1600"/>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5"/>
          <p:cNvSpPr txBox="1">
            <a:spLocks noGrp="1"/>
          </p:cNvSpPr>
          <p:nvPr>
            <p:ph type="title"/>
          </p:nvPr>
        </p:nvSpPr>
        <p:spPr>
          <a:xfrm>
            <a:off x="500034" y="571486"/>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ltLang="en-IN" dirty="0">
                <a:latin typeface="Times New Roman" pitchFamily="18" charset="0"/>
                <a:cs typeface="Times New Roman" pitchFamily="18" charset="0"/>
              </a:rPr>
              <a:t>Abstract</a:t>
            </a:r>
            <a:r>
              <a:rPr lang="en-GB" altLang="en-IN" b="1" dirty="0"/>
              <a:t> </a:t>
            </a:r>
          </a:p>
        </p:txBody>
      </p:sp>
      <p:sp>
        <p:nvSpPr>
          <p:cNvPr id="203" name="Google Shape;203;p15"/>
          <p:cNvSpPr txBox="1">
            <a:spLocks noGrp="1"/>
          </p:cNvSpPr>
          <p:nvPr>
            <p:ph type="body" idx="1"/>
          </p:nvPr>
        </p:nvSpPr>
        <p:spPr>
          <a:xfrm>
            <a:off x="0" y="2071684"/>
            <a:ext cx="9093200" cy="2954655"/>
          </a:xfrm>
          <a:prstGeom prst="rect">
            <a:avLst/>
          </a:prstGeom>
        </p:spPr>
        <p:txBody>
          <a:bodyPr spcFirstLastPara="1" wrap="square" lIns="91425" tIns="91425" rIns="91425" bIns="91425" anchor="t" anchorCtr="0">
            <a:noAutofit/>
          </a:bodyPr>
          <a:lstStyle/>
          <a:p>
            <a:pPr marL="139700" indent="0" algn="l">
              <a:buNone/>
            </a:pPr>
            <a:r>
              <a:rPr lang="en-IN" altLang="en-US" sz="2800" b="1" dirty="0">
                <a:latin typeface="Tw Cen MT Condensed" pitchFamily="34" charset="0"/>
                <a:sym typeface="+mn-ea"/>
              </a:rPr>
              <a:t>            </a:t>
            </a:r>
            <a:r>
              <a:rPr lang="en-US" sz="2800" b="1" dirty="0">
                <a:latin typeface="Tw Cen MT Condensed" pitchFamily="34" charset="0"/>
                <a:sym typeface="+mn-ea"/>
              </a:rPr>
              <a:t>  </a:t>
            </a:r>
            <a:r>
              <a:rPr lang="en-US" sz="2800" dirty="0">
                <a:solidFill>
                  <a:schemeClr val="bg2">
                    <a:lumMod val="50000"/>
                  </a:schemeClr>
                </a:solidFill>
                <a:latin typeface="Tw Cen MT Condensed" pitchFamily="34" charset="0"/>
                <a:cs typeface="Nirmala UI" pitchFamily="34" charset="0"/>
                <a:sym typeface="+mn-ea"/>
              </a:rPr>
              <a:t>Speech Emotion Recognition, abbreviated as SER, is the act of attempting to recognize human emotion and  from speech. This is capitalizing on the fact that voice often reflects underlying emotion through tone and pitch</a:t>
            </a:r>
            <a:r>
              <a:rPr lang="en-IN" altLang="en-US" sz="2800" dirty="0">
                <a:solidFill>
                  <a:schemeClr val="bg2">
                    <a:lumMod val="50000"/>
                  </a:schemeClr>
                </a:solidFill>
                <a:latin typeface="Tw Cen MT Condensed" pitchFamily="34" charset="0"/>
                <a:cs typeface="Nirmala UI" pitchFamily="34" charset="0"/>
                <a:sym typeface="+mn-ea"/>
              </a:rPr>
              <a:t>.</a:t>
            </a:r>
            <a:r>
              <a:rPr lang="en-US" sz="2800" dirty="0">
                <a:solidFill>
                  <a:schemeClr val="bg2">
                    <a:lumMod val="50000"/>
                  </a:schemeClr>
                </a:solidFill>
                <a:latin typeface="Tw Cen MT Condensed" pitchFamily="34" charset="0"/>
                <a:cs typeface="Nirmala UI" pitchFamily="34" charset="0"/>
                <a:sym typeface="+mn-ea"/>
              </a:rPr>
              <a:t>The emotions considered for the experiments </a:t>
            </a:r>
            <a:r>
              <a:rPr lang="en-US" sz="2800" dirty="0" smtClean="0">
                <a:solidFill>
                  <a:schemeClr val="bg2">
                    <a:lumMod val="50000"/>
                  </a:schemeClr>
                </a:solidFill>
                <a:latin typeface="Tw Cen MT Condensed" pitchFamily="34" charset="0"/>
                <a:cs typeface="Nirmala UI" pitchFamily="34" charset="0"/>
                <a:sym typeface="+mn-ea"/>
              </a:rPr>
              <a:t>include      				 	                                                </a:t>
            </a:r>
            <a:r>
              <a:rPr lang="en-US" sz="2800" dirty="0" err="1" smtClean="0">
                <a:solidFill>
                  <a:schemeClr val="bg2">
                    <a:lumMod val="50000"/>
                  </a:schemeClr>
                </a:solidFill>
                <a:latin typeface="Tw Cen MT Condensed" pitchFamily="34" charset="0"/>
                <a:cs typeface="Nirmala UI" pitchFamily="34" charset="0"/>
                <a:sym typeface="+mn-ea"/>
              </a:rPr>
              <a:t>neutral,calm,happy,fearful,disgust,surprised</a:t>
            </a:r>
            <a:r>
              <a:rPr lang="en-US" sz="2800" dirty="0" smtClean="0">
                <a:solidFill>
                  <a:schemeClr val="bg2">
                    <a:lumMod val="50000"/>
                  </a:schemeClr>
                </a:solidFill>
                <a:latin typeface="Tw Cen MT Condensed" pitchFamily="34" charset="0"/>
                <a:cs typeface="Nirmala UI" pitchFamily="34" charset="0"/>
                <a:sym typeface="+mn-ea"/>
              </a:rPr>
              <a:t>.</a:t>
            </a:r>
            <a:endParaRPr lang="en-IN" altLang="en-US" sz="2800" dirty="0">
              <a:solidFill>
                <a:schemeClr val="bg2">
                  <a:lumMod val="50000"/>
                </a:schemeClr>
              </a:solidFill>
              <a:latin typeface="Tw Cen MT Condensed" pitchFamily="34" charset="0"/>
              <a:cs typeface="Nirmala UI" pitchFamily="34" charset="0"/>
              <a:sym typeface="+mn-ea"/>
            </a:endParaRP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pic>
        <p:nvPicPr>
          <p:cNvPr id="2" name="Picture 1" descr="185002046-56b0974c3df78cf772cfe3c5"/>
          <p:cNvPicPr>
            <a:picLocks noChangeAspect="1"/>
          </p:cNvPicPr>
          <p:nvPr/>
        </p:nvPicPr>
        <p:blipFill>
          <a:blip r:embed="rId3"/>
          <a:stretch>
            <a:fillRect/>
          </a:stretch>
        </p:blipFill>
        <p:spPr>
          <a:xfrm>
            <a:off x="-457200" y="-781685"/>
            <a:ext cx="10058400" cy="6706870"/>
          </a:xfrm>
          <a:prstGeom prst="rect">
            <a:avLst/>
          </a:prstGeom>
        </p:spPr>
      </p:pic>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5"/>
          <p:cNvSpPr txBox="1">
            <a:spLocks noGrp="1"/>
          </p:cNvSpPr>
          <p:nvPr>
            <p:ph type="title"/>
          </p:nvPr>
        </p:nvSpPr>
        <p:spPr>
          <a:xfrm>
            <a:off x="428596" y="642924"/>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latin typeface="Times New Roman" pitchFamily="18" charset="0"/>
                <a:cs typeface="Times New Roman" pitchFamily="18" charset="0"/>
              </a:rPr>
              <a:t>The problem</a:t>
            </a:r>
            <a:r>
              <a:rPr lang="en-IN" altLang="en-GB" dirty="0">
                <a:latin typeface="Times New Roman" pitchFamily="18" charset="0"/>
                <a:cs typeface="Times New Roman" pitchFamily="18" charset="0"/>
              </a:rPr>
              <a:t>s </a:t>
            </a:r>
          </a:p>
        </p:txBody>
      </p:sp>
      <p:sp>
        <p:nvSpPr>
          <p:cNvPr id="203" name="Google Shape;203;p15"/>
          <p:cNvSpPr txBox="1">
            <a:spLocks noGrp="1"/>
          </p:cNvSpPr>
          <p:nvPr>
            <p:ph type="body" idx="1"/>
          </p:nvPr>
        </p:nvSpPr>
        <p:spPr>
          <a:xfrm>
            <a:off x="471901" y="2209900"/>
            <a:ext cx="3999900" cy="1934100"/>
          </a:xfrm>
          <a:prstGeom prst="rect">
            <a:avLst/>
          </a:prstGeom>
        </p:spPr>
        <p:txBody>
          <a:bodyPr spcFirstLastPara="1" wrap="square" lIns="91425" tIns="91425" rIns="91425" bIns="91425" anchor="t" anchorCtr="0">
            <a:noAutofit/>
          </a:bodyPr>
          <a:lstStyle/>
          <a:p>
            <a:pPr marL="400050" lvl="0" indent="-285750" algn="l" rtl="0">
              <a:spcBef>
                <a:spcPts val="0"/>
              </a:spcBef>
              <a:spcAft>
                <a:spcPts val="0"/>
              </a:spcAft>
              <a:buClr>
                <a:schemeClr val="dk1"/>
              </a:buClr>
              <a:buSzPts val="1800"/>
            </a:pPr>
            <a:r>
              <a:rPr lang="en-IN" sz="2000" b="1" dirty="0">
                <a:solidFill>
                  <a:schemeClr val="dk1"/>
                </a:solidFill>
              </a:rPr>
              <a:t>Present systems doesn't give accurate results.</a:t>
            </a:r>
          </a:p>
          <a:p>
            <a:pPr marL="114300" lvl="0" indent="0" algn="l" rtl="0">
              <a:spcBef>
                <a:spcPts val="0"/>
              </a:spcBef>
              <a:spcAft>
                <a:spcPts val="0"/>
              </a:spcAft>
              <a:buClr>
                <a:schemeClr val="dk1"/>
              </a:buClr>
              <a:buSzPts val="1800"/>
              <a:buNone/>
            </a:pPr>
            <a:endParaRPr lang="en-IN" sz="2000" b="1" dirty="0">
              <a:solidFill>
                <a:schemeClr val="dk1"/>
              </a:solidFill>
            </a:endParaRPr>
          </a:p>
          <a:p>
            <a:pPr marL="400050" lvl="0" indent="-285750" algn="l" rtl="0">
              <a:spcBef>
                <a:spcPts val="0"/>
              </a:spcBef>
              <a:spcAft>
                <a:spcPts val="0"/>
              </a:spcAft>
              <a:buClr>
                <a:schemeClr val="dk1"/>
              </a:buClr>
              <a:buSzPts val="1800"/>
            </a:pPr>
            <a:r>
              <a:rPr lang="en-IN" sz="2000" b="1" dirty="0">
                <a:solidFill>
                  <a:schemeClr val="dk1"/>
                </a:solidFill>
              </a:rPr>
              <a:t>To give better services</a:t>
            </a:r>
            <a:r>
              <a:rPr lang="en-IN" sz="1800" b="1" dirty="0">
                <a:solidFill>
                  <a:schemeClr val="dk1"/>
                </a:solidFill>
              </a:rPr>
              <a:t> </a:t>
            </a:r>
          </a:p>
        </p:txBody>
      </p:sp>
      <p:cxnSp>
        <p:nvCxnSpPr>
          <p:cNvPr id="204" name="Google Shape;204;p15"/>
          <p:cNvCxnSpPr/>
          <p:nvPr/>
        </p:nvCxnSpPr>
        <p:spPr>
          <a:xfrm rot="10800000">
            <a:off x="509399" y="4552050"/>
            <a:ext cx="8147100" cy="0"/>
          </a:xfrm>
          <a:prstGeom prst="straightConnector1">
            <a:avLst/>
          </a:prstGeom>
          <a:noFill/>
          <a:ln w="19050" cap="flat" cmpd="sng">
            <a:solidFill>
              <a:schemeClr val="dk1"/>
            </a:solidFill>
            <a:prstDash val="dot"/>
            <a:round/>
            <a:headEnd type="none" w="med" len="med"/>
            <a:tailEnd type="none" w="med" len="med"/>
          </a:ln>
        </p:spPr>
      </p:cxnSp>
      <p:pic>
        <p:nvPicPr>
          <p:cNvPr id="2" name="Picture 1" descr="an-overview-of-the-types-of-emotions-4163976-01-474bb455cfe74c3cb98ea46113e3108b"/>
          <p:cNvPicPr>
            <a:picLocks noChangeAspect="1"/>
          </p:cNvPicPr>
          <p:nvPr/>
        </p:nvPicPr>
        <p:blipFill>
          <a:blip r:embed="rId3"/>
          <a:stretch>
            <a:fillRect/>
          </a:stretch>
        </p:blipFill>
        <p:spPr>
          <a:xfrm>
            <a:off x="4893310" y="1877695"/>
            <a:ext cx="3896995" cy="2598420"/>
          </a:xfrm>
          <a:prstGeom prst="rect">
            <a:avLst/>
          </a:prstGeom>
        </p:spPr>
      </p:pic>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0" name="Google Shape;210;p16" descr="image2.jpg"/>
          <p:cNvPicPr preferRelativeResize="0"/>
          <p:nvPr/>
        </p:nvPicPr>
        <p:blipFill rotWithShape="1">
          <a:blip r:embed="rId3"/>
          <a:srcRect l="20209" r="20209"/>
          <a:stretch>
            <a:fillRect/>
          </a:stretch>
        </p:blipFill>
        <p:spPr>
          <a:xfrm>
            <a:off x="-9149" y="0"/>
            <a:ext cx="4594498" cy="5143500"/>
          </a:xfrm>
          <a:prstGeom prst="rect">
            <a:avLst/>
          </a:prstGeom>
          <a:noFill/>
          <a:ln>
            <a:noFill/>
          </a:ln>
        </p:spPr>
      </p:pic>
      <p:sp>
        <p:nvSpPr>
          <p:cNvPr id="211" name="Google Shape;211;p16"/>
          <p:cNvSpPr txBox="1">
            <a:spLocks noGrp="1"/>
          </p:cNvSpPr>
          <p:nvPr>
            <p:ph type="title"/>
          </p:nvPr>
        </p:nvSpPr>
        <p:spPr>
          <a:xfrm>
            <a:off x="265501" y="1830600"/>
            <a:ext cx="4045200" cy="148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a:solidFill>
                  <a:schemeClr val="lt1"/>
                </a:solidFill>
              </a:rPr>
              <a:t>Best possible solutions</a:t>
            </a:r>
            <a:endParaRPr sz="3600">
              <a:solidFill>
                <a:schemeClr val="lt1"/>
              </a:solidFill>
            </a:endParaRPr>
          </a:p>
        </p:txBody>
      </p:sp>
      <p:sp>
        <p:nvSpPr>
          <p:cNvPr id="212" name="Google Shape;212;p16"/>
          <p:cNvSpPr txBox="1">
            <a:spLocks noGrp="1"/>
          </p:cNvSpPr>
          <p:nvPr>
            <p:ph type="body" idx="2"/>
          </p:nvPr>
        </p:nvSpPr>
        <p:spPr>
          <a:xfrm>
            <a:off x="4929190" y="714362"/>
            <a:ext cx="3837001" cy="3695100"/>
          </a:xfrm>
          <a:prstGeom prst="rect">
            <a:avLst/>
          </a:prstGeom>
        </p:spPr>
        <p:txBody>
          <a:bodyPr spcFirstLastPara="1" wrap="square" lIns="91425" tIns="91425" rIns="91425" bIns="91425" anchor="ctr" anchorCtr="0">
            <a:noAutofit/>
          </a:bodyPr>
          <a:lstStyle/>
          <a:p>
            <a:pPr marL="457200" lvl="0" indent="-355600" algn="l" rtl="0">
              <a:spcBef>
                <a:spcPts val="0"/>
              </a:spcBef>
              <a:spcAft>
                <a:spcPts val="0"/>
              </a:spcAft>
              <a:buSzPts val="2000"/>
              <a:buChar char="●"/>
            </a:pPr>
            <a:r>
              <a:rPr lang="en-GB" sz="2800" dirty="0">
                <a:latin typeface="Times New Roman" pitchFamily="18" charset="0"/>
                <a:cs typeface="Times New Roman" pitchFamily="18" charset="0"/>
              </a:rPr>
              <a:t>Using Speech </a:t>
            </a:r>
            <a:endParaRPr lang="en-GB" sz="2800" dirty="0" smtClean="0">
              <a:latin typeface="Times New Roman" pitchFamily="18" charset="0"/>
              <a:cs typeface="Times New Roman" pitchFamily="18" charset="0"/>
            </a:endParaRPr>
          </a:p>
          <a:p>
            <a:pPr marL="457200" lvl="0" indent="-355600" algn="l" rtl="0">
              <a:spcBef>
                <a:spcPts val="0"/>
              </a:spcBef>
              <a:spcAft>
                <a:spcPts val="0"/>
              </a:spcAft>
              <a:buSzPts val="2000"/>
              <a:buNone/>
            </a:pPr>
            <a:endParaRPr lang="en-GB" sz="2800" dirty="0">
              <a:latin typeface="Times New Roman" pitchFamily="18" charset="0"/>
              <a:cs typeface="Times New Roman" pitchFamily="18" charset="0"/>
            </a:endParaRPr>
          </a:p>
          <a:p>
            <a:pPr marL="457200" lvl="0" indent="-355600" algn="l" rtl="0">
              <a:spcBef>
                <a:spcPts val="0"/>
              </a:spcBef>
              <a:spcAft>
                <a:spcPts val="0"/>
              </a:spcAft>
              <a:buSzPts val="2000"/>
              <a:buChar char="●"/>
            </a:pPr>
            <a:r>
              <a:rPr lang="en-GB" sz="2800" dirty="0">
                <a:latin typeface="Times New Roman" pitchFamily="18" charset="0"/>
                <a:cs typeface="Times New Roman" pitchFamily="18" charset="0"/>
              </a:rPr>
              <a:t>Use </a:t>
            </a:r>
            <a:r>
              <a:rPr lang="en-GB" sz="2800" dirty="0" smtClean="0">
                <a:latin typeface="Times New Roman" pitchFamily="18" charset="0"/>
                <a:cs typeface="Times New Roman" pitchFamily="18" charset="0"/>
              </a:rPr>
              <a:t>Gestures</a:t>
            </a:r>
          </a:p>
          <a:p>
            <a:pPr marL="457200" lvl="0" indent="-355600" algn="l" rtl="0">
              <a:spcBef>
                <a:spcPts val="0"/>
              </a:spcBef>
              <a:spcAft>
                <a:spcPts val="0"/>
              </a:spcAft>
              <a:buSzPts val="2000"/>
              <a:buNone/>
            </a:pPr>
            <a:endParaRPr sz="2800">
              <a:latin typeface="Times New Roman" pitchFamily="18" charset="0"/>
              <a:cs typeface="Times New Roman" pitchFamily="18" charset="0"/>
            </a:endParaRPr>
          </a:p>
          <a:p>
            <a:pPr marL="457200" lvl="0" indent="-355600" algn="l" rtl="0">
              <a:spcBef>
                <a:spcPts val="0"/>
              </a:spcBef>
              <a:spcAft>
                <a:spcPts val="0"/>
              </a:spcAft>
              <a:buSzPts val="2000"/>
              <a:buChar char="●"/>
            </a:pPr>
            <a:r>
              <a:rPr lang="en-GB" sz="2800" dirty="0">
                <a:latin typeface="Times New Roman" pitchFamily="18" charset="0"/>
                <a:cs typeface="Times New Roman" pitchFamily="18" charset="0"/>
              </a:rPr>
              <a:t>Use Body pose</a:t>
            </a:r>
            <a:endParaRPr sz="2800">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pic>
        <p:nvPicPr>
          <p:cNvPr id="217" name="Google Shape;217;p17"/>
          <p:cNvPicPr preferRelativeResize="0"/>
          <p:nvPr/>
        </p:nvPicPr>
        <p:blipFill rotWithShape="1">
          <a:blip r:embed="rId3"/>
          <a:srcRect b="9477"/>
          <a:stretch>
            <a:fillRect/>
          </a:stretch>
        </p:blipFill>
        <p:spPr>
          <a:xfrm>
            <a:off x="32" y="0"/>
            <a:ext cx="9144000" cy="5143500"/>
          </a:xfrm>
          <a:prstGeom prst="rect">
            <a:avLst/>
          </a:prstGeom>
          <a:noFill/>
          <a:ln>
            <a:noFill/>
          </a:ln>
        </p:spPr>
      </p:pic>
      <p:sp>
        <p:nvSpPr>
          <p:cNvPr id="218" name="Google Shape;218;p17"/>
          <p:cNvSpPr txBox="1">
            <a:spLocks noGrp="1"/>
          </p:cNvSpPr>
          <p:nvPr>
            <p:ph type="title"/>
          </p:nvPr>
        </p:nvSpPr>
        <p:spPr>
          <a:xfrm>
            <a:off x="490251" y="488250"/>
            <a:ext cx="6227100" cy="4090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GB" sz="2800" dirty="0">
                <a:latin typeface="Times New Roman" pitchFamily="18" charset="0"/>
                <a:cs typeface="Times New Roman" pitchFamily="18" charset="0"/>
              </a:rPr>
              <a:t>Problem with Facial expressions </a:t>
            </a:r>
            <a:r>
              <a:rPr lang="en-GB" sz="2800" dirty="0" smtClean="0">
                <a:latin typeface="Times New Roman" pitchFamily="18" charset="0"/>
                <a:cs typeface="Times New Roman" pitchFamily="18" charset="0"/>
              </a:rPr>
              <a:t>:</a:t>
            </a:r>
            <a:r>
              <a:rPr lang="en-GB" sz="3000" b="1" dirty="0" smtClean="0"/>
              <a:t/>
            </a:r>
            <a:br>
              <a:rPr lang="en-GB" sz="3000" b="1" dirty="0" smtClean="0"/>
            </a:br>
            <a:endParaRPr sz="3000" b="1"/>
          </a:p>
          <a:p>
            <a:pPr marL="457200" lvl="0" indent="-457200" rtl="0">
              <a:spcBef>
                <a:spcPts val="0"/>
              </a:spcBef>
              <a:spcAft>
                <a:spcPts val="0"/>
              </a:spcAft>
              <a:buSzPts val="3600"/>
              <a:buChar char="●"/>
            </a:pPr>
            <a:r>
              <a:rPr lang="en-GB" sz="2400" dirty="0">
                <a:latin typeface="Times New Roman" pitchFamily="18" charset="0"/>
                <a:cs typeface="Times New Roman" pitchFamily="18" charset="0"/>
              </a:rPr>
              <a:t>Requires high pixel camera</a:t>
            </a:r>
            <a:endParaRPr sz="2400">
              <a:latin typeface="Times New Roman" pitchFamily="18" charset="0"/>
              <a:cs typeface="Times New Roman" pitchFamily="18" charset="0"/>
            </a:endParaRPr>
          </a:p>
          <a:p>
            <a:pPr marL="457200" lvl="0" indent="-457200" rtl="0">
              <a:spcBef>
                <a:spcPts val="0"/>
              </a:spcBef>
              <a:spcAft>
                <a:spcPts val="0"/>
              </a:spcAft>
              <a:buSzPts val="3600"/>
              <a:buChar char="●"/>
            </a:pPr>
            <a:r>
              <a:rPr lang="en-GB" sz="2400" dirty="0">
                <a:latin typeface="Times New Roman" pitchFamily="18" charset="0"/>
                <a:cs typeface="Times New Roman" pitchFamily="18" charset="0"/>
              </a:rPr>
              <a:t>More lighting </a:t>
            </a:r>
            <a:endParaRPr sz="2400">
              <a:latin typeface="Times New Roman" pitchFamily="18" charset="0"/>
              <a:cs typeface="Times New Roman" pitchFamily="18" charset="0"/>
            </a:endParaRPr>
          </a:p>
          <a:p>
            <a:pPr marL="457200" lvl="0" indent="-457200" rtl="0">
              <a:spcBef>
                <a:spcPts val="0"/>
              </a:spcBef>
              <a:spcAft>
                <a:spcPts val="0"/>
              </a:spcAft>
              <a:buSzPts val="3600"/>
              <a:buChar char="●"/>
            </a:pPr>
            <a:r>
              <a:rPr lang="en-GB" sz="2400" dirty="0">
                <a:latin typeface="Times New Roman" pitchFamily="18" charset="0"/>
                <a:cs typeface="Times New Roman" pitchFamily="18" charset="0"/>
              </a:rPr>
              <a:t>Waiting time is high</a:t>
            </a:r>
            <a:endParaRPr sz="2400">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Google Shape;223;p18"/>
          <p:cNvPicPr preferRelativeResize="0"/>
          <p:nvPr/>
        </p:nvPicPr>
        <p:blipFill rotWithShape="1">
          <a:blip r:embed="rId3"/>
          <a:srcRect b="9477"/>
          <a:stretch>
            <a:fillRect/>
          </a:stretch>
        </p:blipFill>
        <p:spPr>
          <a:xfrm>
            <a:off x="32" y="0"/>
            <a:ext cx="9144000" cy="5143500"/>
          </a:xfrm>
          <a:prstGeom prst="rect">
            <a:avLst/>
          </a:prstGeom>
          <a:noFill/>
          <a:ln>
            <a:noFill/>
          </a:ln>
        </p:spPr>
      </p:pic>
      <p:sp>
        <p:nvSpPr>
          <p:cNvPr id="224" name="Google Shape;224;p18"/>
          <p:cNvSpPr txBox="1">
            <a:spLocks noGrp="1"/>
          </p:cNvSpPr>
          <p:nvPr>
            <p:ph type="title"/>
          </p:nvPr>
        </p:nvSpPr>
        <p:spPr>
          <a:xfrm>
            <a:off x="490251" y="4882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800" dirty="0">
                <a:latin typeface="Times New Roman" pitchFamily="18" charset="0"/>
                <a:cs typeface="Times New Roman" pitchFamily="18" charset="0"/>
              </a:rPr>
              <a:t>Problem with Images </a:t>
            </a:r>
            <a:r>
              <a:rPr lang="en-GB" sz="2800" dirty="0" smtClean="0">
                <a:latin typeface="Times New Roman" pitchFamily="18" charset="0"/>
                <a:cs typeface="Times New Roman" pitchFamily="18" charset="0"/>
              </a:rPr>
              <a:t>:</a:t>
            </a:r>
            <a:r>
              <a:rPr lang="en-GB" sz="3000" b="1" dirty="0" smtClean="0"/>
              <a:t/>
            </a:r>
            <a:br>
              <a:rPr lang="en-GB" sz="3000" b="1" dirty="0" smtClean="0"/>
            </a:br>
            <a:endParaRPr sz="3000" b="1"/>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It may take more space</a:t>
            </a:r>
            <a:endParaRPr sz="2400">
              <a:latin typeface="Times New Roman" pitchFamily="18" charset="0"/>
              <a:cs typeface="Times New Roman" pitchFamily="18" charset="0"/>
            </a:endParaRPr>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Require clear image </a:t>
            </a:r>
            <a:endParaRPr sz="2400">
              <a:latin typeface="Times New Roman" pitchFamily="18" charset="0"/>
              <a:cs typeface="Times New Roman" pitchFamily="18" charset="0"/>
            </a:endParaRPr>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Doesn't work for group Images </a:t>
            </a:r>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223;p18"/>
          <p:cNvPicPr preferRelativeResize="0"/>
          <p:nvPr/>
        </p:nvPicPr>
        <p:blipFill rotWithShape="1">
          <a:blip r:embed="rId2"/>
          <a:srcRect b="9477"/>
          <a:stretch>
            <a:fillRect/>
          </a:stretch>
        </p:blipFill>
        <p:spPr>
          <a:xfrm>
            <a:off x="32" y="0"/>
            <a:ext cx="9144000" cy="5143500"/>
          </a:xfrm>
          <a:prstGeom prst="rect">
            <a:avLst/>
          </a:prstGeom>
          <a:noFill/>
          <a:ln>
            <a:noFill/>
          </a:ln>
        </p:spPr>
      </p:pic>
      <p:sp>
        <p:nvSpPr>
          <p:cNvPr id="3" name="Rectangle 2"/>
          <p:cNvSpPr/>
          <p:nvPr/>
        </p:nvSpPr>
        <p:spPr>
          <a:xfrm>
            <a:off x="2286000" y="2202418"/>
            <a:ext cx="4572000" cy="738664"/>
          </a:xfrm>
          <a:prstGeom prst="rect">
            <a:avLst/>
          </a:prstGeom>
        </p:spPr>
        <p:txBody>
          <a:bodyPr>
            <a:spAutoFit/>
          </a:bodyPr>
          <a:lstStyle/>
          <a:p>
            <a:r>
              <a:rPr lang="en-GB" dirty="0" smtClean="0"/>
              <a:t>Using Speech </a:t>
            </a:r>
            <a:br>
              <a:rPr lang="en-GB" dirty="0" smtClean="0"/>
            </a:br>
            <a:r>
              <a:rPr lang="en-GB" dirty="0" smtClean="0"/>
              <a:t>                  Emotion</a:t>
            </a:r>
            <a:br>
              <a:rPr lang="en-GB" dirty="0" smtClean="0"/>
            </a:br>
            <a:r>
              <a:rPr lang="en-GB" dirty="0" smtClean="0"/>
              <a:t>                            Detection </a:t>
            </a:r>
            <a:endParaRPr lang="en-US" dirty="0"/>
          </a:p>
        </p:txBody>
      </p:sp>
      <p:sp>
        <p:nvSpPr>
          <p:cNvPr id="4" name="TextBox 3"/>
          <p:cNvSpPr txBox="1"/>
          <p:nvPr/>
        </p:nvSpPr>
        <p:spPr>
          <a:xfrm>
            <a:off x="214282" y="2143122"/>
            <a:ext cx="5000660" cy="1077218"/>
          </a:xfrm>
          <a:prstGeom prst="rect">
            <a:avLst/>
          </a:prstGeom>
          <a:noFill/>
        </p:spPr>
        <p:txBody>
          <a:bodyPr wrap="square" rtlCol="0">
            <a:spAutoFit/>
          </a:bodyPr>
          <a:lstStyle/>
          <a:p>
            <a:r>
              <a:rPr lang="en-GB" sz="3200" dirty="0" smtClean="0">
                <a:solidFill>
                  <a:schemeClr val="bg1"/>
                </a:solidFill>
                <a:latin typeface="Times New Roman" pitchFamily="18" charset="0"/>
                <a:cs typeface="Times New Roman" pitchFamily="18" charset="0"/>
              </a:rPr>
              <a:t>Using Speech </a:t>
            </a:r>
            <a:br>
              <a:rPr lang="en-GB" sz="3200" dirty="0" smtClean="0">
                <a:solidFill>
                  <a:schemeClr val="bg1"/>
                </a:solidFill>
                <a:latin typeface="Times New Roman" pitchFamily="18" charset="0"/>
                <a:cs typeface="Times New Roman" pitchFamily="18" charset="0"/>
              </a:rPr>
            </a:br>
            <a:r>
              <a:rPr lang="en-GB" sz="3200" dirty="0" smtClean="0">
                <a:solidFill>
                  <a:schemeClr val="bg1"/>
                </a:solidFill>
                <a:latin typeface="Times New Roman" pitchFamily="18" charset="0"/>
                <a:cs typeface="Times New Roman" pitchFamily="18" charset="0"/>
              </a:rPr>
              <a:t>                 Emotion Detection </a:t>
            </a:r>
            <a:endParaRPr lang="en-US" sz="3200" dirty="0">
              <a:solidFill>
                <a:schemeClr val="bg1"/>
              </a:solidFill>
              <a:latin typeface="Times New Roman" pitchFamily="18" charset="0"/>
              <a:cs typeface="Times New Roman" pitchFamily="18" charset="0"/>
            </a:endParaRPr>
          </a:p>
        </p:txBody>
      </p:sp>
      <p:pic>
        <p:nvPicPr>
          <p:cNvPr id="5" name="Picture 4" descr="Screen-Shot-2019-03-18-at-2.29.20-PM"/>
          <p:cNvPicPr>
            <a:picLocks noChangeAspect="1"/>
          </p:cNvPicPr>
          <p:nvPr/>
        </p:nvPicPr>
        <p:blipFill>
          <a:blip r:embed="rId3"/>
          <a:stretch>
            <a:fillRect/>
          </a:stretch>
        </p:blipFill>
        <p:spPr>
          <a:xfrm>
            <a:off x="5357818" y="1000114"/>
            <a:ext cx="3071834" cy="3580786"/>
          </a:xfrm>
          <a:prstGeom prst="rect">
            <a:avLst/>
          </a:prstGeom>
        </p:spPr>
      </p:pic>
    </p:spTree>
  </p:cSld>
  <p:clrMapOvr>
    <a:masterClrMapping/>
  </p:clrMapOvr>
  <mc:AlternateContent xmlns:mc="http://schemas.openxmlformats.org/markup-compatibility/2006">
    <mc:Choice xmlns="" xmlns:p14="http://schemas.microsoft.com/office/powerpoint/2010/main" Requires="p14">
      <p:transition p14:dur="500"/>
    </mc:Choice>
    <mc:Fallback>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p20"/>
          <p:cNvPicPr preferRelativeResize="0"/>
          <p:nvPr/>
        </p:nvPicPr>
        <p:blipFill rotWithShape="1">
          <a:blip r:embed="rId3"/>
          <a:srcRect b="9477"/>
          <a:stretch>
            <a:fillRect/>
          </a:stretch>
        </p:blipFill>
        <p:spPr>
          <a:xfrm>
            <a:off x="0" y="0"/>
            <a:ext cx="9144000" cy="5143500"/>
          </a:xfrm>
          <a:prstGeom prst="rect">
            <a:avLst/>
          </a:prstGeom>
          <a:noFill/>
          <a:ln>
            <a:noFill/>
          </a:ln>
        </p:spPr>
      </p:pic>
      <p:sp>
        <p:nvSpPr>
          <p:cNvPr id="235" name="Google Shape;235;p20"/>
          <p:cNvSpPr txBox="1">
            <a:spLocks noGrp="1"/>
          </p:cNvSpPr>
          <p:nvPr>
            <p:ph type="title"/>
          </p:nvPr>
        </p:nvSpPr>
        <p:spPr>
          <a:xfrm>
            <a:off x="490251" y="4882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800" dirty="0">
                <a:latin typeface="Times New Roman" pitchFamily="18" charset="0"/>
                <a:cs typeface="Times New Roman" pitchFamily="18" charset="0"/>
              </a:rPr>
              <a:t>Disadvantages </a:t>
            </a:r>
            <a:r>
              <a:rPr lang="en-GB" sz="2800" dirty="0" smtClean="0">
                <a:latin typeface="Times New Roman" pitchFamily="18" charset="0"/>
                <a:cs typeface="Times New Roman" pitchFamily="18" charset="0"/>
              </a:rPr>
              <a:t>:</a:t>
            </a:r>
            <a:r>
              <a:rPr lang="en-GB" sz="3000" b="1" dirty="0" smtClean="0"/>
              <a:t/>
            </a:r>
            <a:br>
              <a:rPr lang="en-GB" sz="3000" b="1" dirty="0" smtClean="0"/>
            </a:br>
            <a:endParaRPr sz="3000" b="1"/>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Doesn't work for noise data</a:t>
            </a:r>
            <a:endParaRPr sz="2400">
              <a:latin typeface="Times New Roman" pitchFamily="18" charset="0"/>
              <a:cs typeface="Times New Roman" pitchFamily="18" charset="0"/>
            </a:endParaRPr>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Less accuracy for the data from group of people</a:t>
            </a:r>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240" name="Google Shape;240;p21"/>
          <p:cNvPicPr preferRelativeResize="0"/>
          <p:nvPr/>
        </p:nvPicPr>
        <p:blipFill rotWithShape="1">
          <a:blip r:embed="rId3"/>
          <a:srcRect b="9477"/>
          <a:stretch>
            <a:fillRect/>
          </a:stretch>
        </p:blipFill>
        <p:spPr>
          <a:xfrm>
            <a:off x="0" y="0"/>
            <a:ext cx="9144000" cy="5143500"/>
          </a:xfrm>
          <a:prstGeom prst="rect">
            <a:avLst/>
          </a:prstGeom>
          <a:noFill/>
          <a:ln>
            <a:noFill/>
          </a:ln>
        </p:spPr>
      </p:pic>
      <p:sp>
        <p:nvSpPr>
          <p:cNvPr id="241" name="Google Shape;241;p21"/>
          <p:cNvSpPr txBox="1">
            <a:spLocks noGrp="1"/>
          </p:cNvSpPr>
          <p:nvPr>
            <p:ph type="title"/>
          </p:nvPr>
        </p:nvSpPr>
        <p:spPr>
          <a:xfrm>
            <a:off x="490220" y="488315"/>
            <a:ext cx="7927340" cy="409067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800" dirty="0">
                <a:latin typeface="Times New Roman" pitchFamily="18" charset="0"/>
                <a:cs typeface="Times New Roman" pitchFamily="18" charset="0"/>
              </a:rPr>
              <a:t>Advantages </a:t>
            </a:r>
            <a:r>
              <a:rPr lang="en-GB" sz="2800" dirty="0" smtClean="0">
                <a:latin typeface="Times New Roman" pitchFamily="18" charset="0"/>
                <a:cs typeface="Times New Roman" pitchFamily="18" charset="0"/>
              </a:rPr>
              <a:t>:</a:t>
            </a:r>
            <a:r>
              <a:rPr lang="en-GB" sz="3000" b="1" dirty="0" smtClean="0"/>
              <a:t/>
            </a:r>
            <a:br>
              <a:rPr lang="en-GB" sz="3000" b="1" dirty="0" smtClean="0"/>
            </a:br>
            <a:endParaRPr sz="2800" b="1"/>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Less time complexity</a:t>
            </a:r>
            <a:endParaRPr sz="2400">
              <a:latin typeface="Times New Roman" pitchFamily="18" charset="0"/>
              <a:cs typeface="Times New Roman" pitchFamily="18" charset="0"/>
            </a:endParaRPr>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Used for customer care and many.</a:t>
            </a:r>
            <a:endParaRPr sz="2400">
              <a:latin typeface="Times New Roman" pitchFamily="18" charset="0"/>
              <a:cs typeface="Times New Roman" pitchFamily="18" charset="0"/>
            </a:endParaRPr>
          </a:p>
          <a:p>
            <a:pPr marL="457200" lvl="0" indent="-457200" algn="l" rtl="0">
              <a:spcBef>
                <a:spcPts val="0"/>
              </a:spcBef>
              <a:spcAft>
                <a:spcPts val="0"/>
              </a:spcAft>
              <a:buSzPts val="3600"/>
              <a:buChar char="●"/>
            </a:pPr>
            <a:r>
              <a:rPr lang="en-GB" sz="2400" dirty="0">
                <a:latin typeface="Times New Roman" pitchFamily="18" charset="0"/>
                <a:cs typeface="Times New Roman" pitchFamily="18" charset="0"/>
              </a:rPr>
              <a:t>Easily implemented</a:t>
            </a:r>
            <a:endParaRPr sz="2400">
              <a:latin typeface="Times New Roman" pitchFamily="18" charset="0"/>
              <a:cs typeface="Times New Roman" pitchFamily="18" charset="0"/>
            </a:endParaRPr>
          </a:p>
        </p:txBody>
      </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TotalTime>
  <Words>383</Words>
  <Application>WPS Presentation</Application>
  <PresentationFormat>On-screen Show (16:9)</PresentationFormat>
  <Paragraphs>89</Paragraphs>
  <Slides>20</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Roboto</vt:lpstr>
      <vt:lpstr>Times New Roman</vt:lpstr>
      <vt:lpstr>Yu Gothic UI Semilight</vt:lpstr>
      <vt:lpstr>Tw Cen MT Condensed</vt:lpstr>
      <vt:lpstr>Nirmala UI</vt:lpstr>
      <vt:lpstr>Microsoft JhengHei UI Light</vt:lpstr>
      <vt:lpstr>Material</vt:lpstr>
      <vt:lpstr>        Speech Emotion Recognition(SER)</vt:lpstr>
      <vt:lpstr>Abstract </vt:lpstr>
      <vt:lpstr>The problems </vt:lpstr>
      <vt:lpstr>Best possible solutions</vt:lpstr>
      <vt:lpstr>Problem with Facial expressions :  Requires high pixel camera More lighting  Waiting time is high</vt:lpstr>
      <vt:lpstr>Problem with Images :  It may take more space Require clear image  Doesn't work for group Images </vt:lpstr>
      <vt:lpstr>Slide 7</vt:lpstr>
      <vt:lpstr>Disadvantages :  Doesn't work for noise data Less accuracy for the data from group of people</vt:lpstr>
      <vt:lpstr>Advantages :  Less time complexity Used for customer care and many. Easily implemented</vt:lpstr>
      <vt:lpstr>How it works</vt:lpstr>
      <vt:lpstr>Modules : </vt:lpstr>
      <vt:lpstr>Feature Extraction : </vt:lpstr>
      <vt:lpstr>Emotion Classification : </vt:lpstr>
      <vt:lpstr>Technologies used :  Dataset from online sources MLP classifier Packages like os,glob,pickle etc        Implemented on  jupyter lab</vt:lpstr>
      <vt:lpstr>Technical specification :  Clear audio without noise  jupyter lab And just a computer...</vt:lpstr>
      <vt:lpstr>Output Screens: </vt:lpstr>
      <vt:lpstr>Slide 17</vt:lpstr>
      <vt:lpstr>Conclusion :</vt:lpstr>
      <vt:lpstr>References :  http://www.ldc.upenn.edu/Catalog/CatalogEntry.jsp?catalogId=LDC2002S28 http:// D.Talkin, “A Robust Algorithm for Pitch Tracking (RAPT)”, Speech Coding &amp; Synthesis,1995   T.Bänziger, K.R.Scherer, “The role of intonation in emotional expression”, Speech      Communication, Vol.46, 252-267, 2005 https://data-flair.training/blogs/python-mini-project-speech-emotion-recognition.  </vt:lpstr>
      <vt:lpstr>Slide 20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Recognition based Attendance System</dc:title>
  <dc:creator/>
  <cp:lastModifiedBy>Eswari</cp:lastModifiedBy>
  <cp:revision>55</cp:revision>
  <dcterms:created xsi:type="dcterms:W3CDTF">2019-11-16T11:49:00Z</dcterms:created>
  <dcterms:modified xsi:type="dcterms:W3CDTF">2019-11-18T10:31:17Z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2057-11.2.0.8641</vt:lpwstr>
  </property>
</Properties>
</file>